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66" r:id="rId7"/>
    <p:sldId id="260" r:id="rId8"/>
    <p:sldId id="279" r:id="rId9"/>
    <p:sldId id="264" r:id="rId10"/>
    <p:sldId id="258" r:id="rId11"/>
    <p:sldId id="263" r:id="rId12"/>
    <p:sldId id="268" r:id="rId13"/>
    <p:sldId id="267" r:id="rId14"/>
    <p:sldId id="280" r:id="rId15"/>
    <p:sldId id="269"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9" autoAdjust="0"/>
    <p:restoredTop sz="94641" autoAdjust="0"/>
  </p:normalViewPr>
  <p:slideViewPr>
    <p:cSldViewPr snapToGrid="0">
      <p:cViewPr varScale="1">
        <p:scale>
          <a:sx n="67" d="100"/>
          <a:sy n="67" d="100"/>
        </p:scale>
        <p:origin x="852" y="6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Compound Annual Growth Rate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5.0874408910472693E-3"/>
                  <c:y val="-0.2180138885292340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A6-4CEF-A0CB-B59ED44A4DC5}"/>
                </c:ext>
              </c:extLst>
            </c:dLbl>
            <c:dLbl>
              <c:idx val="1"/>
              <c:layout>
                <c:manualLayout>
                  <c:x val="-4.663433611076954E-17"/>
                  <c:y val="-0.2512702444065748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EA6-4CEF-A0CB-B59ED44A4DC5}"/>
                </c:ext>
              </c:extLst>
            </c:dLbl>
            <c:dLbl>
              <c:idx val="2"/>
              <c:layout>
                <c:manualLayout>
                  <c:x val="-7.6311613365708684E-3"/>
                  <c:y val="-0.2438799431004991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A6-4CEF-A0CB-B59ED44A4DC5}"/>
                </c:ext>
              </c:extLst>
            </c:dLbl>
            <c:dLbl>
              <c:idx val="3"/>
              <c:layout>
                <c:manualLayout>
                  <c:x val="0"/>
                  <c:y val="-0.2919169015899913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A6-4CEF-A0CB-B59ED44A4DC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Construction &amp; Architecture </c:v>
                </c:pt>
                <c:pt idx="1">
                  <c:v>Automotive &amp; Transportation </c:v>
                </c:pt>
                <c:pt idx="2">
                  <c:v>Robotics &amp; Automation</c:v>
                </c:pt>
                <c:pt idx="3">
                  <c:v>Healthcare </c:v>
                </c:pt>
              </c:strCache>
            </c:strRef>
          </c:cat>
          <c:val>
            <c:numRef>
              <c:f>Sheet1!$B$2:$B$5</c:f>
              <c:numCache>
                <c:formatCode>General</c:formatCode>
                <c:ptCount val="4"/>
                <c:pt idx="0">
                  <c:v>18</c:v>
                </c:pt>
                <c:pt idx="1">
                  <c:v>22</c:v>
                </c:pt>
                <c:pt idx="2">
                  <c:v>20</c:v>
                </c:pt>
                <c:pt idx="3">
                  <c:v>25</c:v>
                </c:pt>
              </c:numCache>
            </c:numRef>
          </c:val>
          <c:extLst>
            <c:ext xmlns:c16="http://schemas.microsoft.com/office/drawing/2014/chart" uri="{C3380CC4-5D6E-409C-BE32-E72D297353CC}">
              <c16:uniqueId val="{00000000-9EA6-4CEF-A0CB-B59ED44A4DC5}"/>
            </c:ext>
          </c:extLst>
        </c:ser>
        <c:dLbls>
          <c:showLegendKey val="0"/>
          <c:showVal val="0"/>
          <c:showCatName val="0"/>
          <c:showSerName val="0"/>
          <c:showPercent val="0"/>
          <c:showBubbleSize val="0"/>
        </c:dLbls>
        <c:gapWidth val="150"/>
        <c:overlap val="100"/>
        <c:axId val="857674664"/>
        <c:axId val="857677904"/>
      </c:barChart>
      <c:catAx>
        <c:axId val="8576746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857677904"/>
        <c:crosses val="autoZero"/>
        <c:auto val="1"/>
        <c:lblAlgn val="ctr"/>
        <c:lblOffset val="100"/>
        <c:noMultiLvlLbl val="0"/>
      </c:catAx>
      <c:valAx>
        <c:axId val="85767790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857674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11/25/2024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329938"/>
            <a:ext cx="5696198" cy="2733774"/>
          </a:xfrm>
        </p:spPr>
        <p:txBody>
          <a:bodyPr/>
          <a:lstStyle/>
          <a:p>
            <a:r>
              <a:rPr lang="en-US" sz="4800" dirty="0"/>
              <a:t>Point </a:t>
            </a:r>
            <a:br>
              <a:rPr lang="en-US" sz="4800" dirty="0"/>
            </a:br>
            <a:r>
              <a:rPr lang="en-US" sz="4800" dirty="0"/>
              <a:t>Cloud Technology </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08482" y="4562574"/>
            <a:ext cx="4925188" cy="339247"/>
          </a:xfrm>
        </p:spPr>
        <p:txBody>
          <a:bodyPr>
            <a:normAutofit fontScale="92500" lnSpcReduction="20000"/>
          </a:bodyPr>
          <a:lstStyle/>
          <a:p>
            <a:r>
              <a:rPr lang="en-US" dirty="0"/>
              <a:t>  </a:t>
            </a:r>
          </a:p>
          <a:p>
            <a:endParaRPr lang="en-US" dirty="0"/>
          </a:p>
          <a:p>
            <a:endParaRPr lang="en-US"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Date Placeholder 47">
            <a:extLst>
              <a:ext uri="{FF2B5EF4-FFF2-40B4-BE49-F238E27FC236}">
                <a16:creationId xmlns:a16="http://schemas.microsoft.com/office/drawing/2014/main" id="{5B1F36C4-3001-4309-B39A-4CBE3001C87A}"/>
              </a:ext>
            </a:extLst>
          </p:cNvPr>
          <p:cNvSpPr>
            <a:spLocks noGrp="1"/>
          </p:cNvSpPr>
          <p:nvPr>
            <p:ph type="dt" sz="half" idx="10"/>
          </p:nvPr>
        </p:nvSpPr>
        <p:spPr/>
        <p:txBody>
          <a:bodyPr/>
          <a:lstStyle/>
          <a:p>
            <a:r>
              <a:rPr lang="en-US" dirty="0"/>
              <a:t> </a:t>
            </a:r>
          </a:p>
          <a:p>
            <a:endParaRPr lang="en-US" dirty="0"/>
          </a:p>
        </p:txBody>
      </p:sp>
      <p:sp>
        <p:nvSpPr>
          <p:cNvPr id="49" name="Footer Placeholder 48">
            <a:extLst>
              <a:ext uri="{FF2B5EF4-FFF2-40B4-BE49-F238E27FC236}">
                <a16:creationId xmlns:a16="http://schemas.microsoft.com/office/drawing/2014/main" id="{E417811B-8A88-4D3F-B8C1-3FB620AB9D84}"/>
              </a:ext>
            </a:extLst>
          </p:cNvPr>
          <p:cNvSpPr>
            <a:spLocks noGrp="1"/>
          </p:cNvSpPr>
          <p:nvPr>
            <p:ph type="ftr" sz="quarter" idx="11"/>
          </p:nvPr>
        </p:nvSpPr>
        <p:spPr/>
        <p:txBody>
          <a:bodyPr/>
          <a:lstStyle/>
          <a:p>
            <a:r>
              <a:rPr lang="en-US" dirty="0"/>
              <a:t> </a:t>
            </a:r>
          </a:p>
          <a:p>
            <a:endParaRPr lang="en-US" dirty="0"/>
          </a:p>
        </p:txBody>
      </p:sp>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p:txBody>
          <a:bodyPr/>
          <a:lstStyle/>
          <a:p>
            <a:r>
              <a:rPr lang="en-US" dirty="0"/>
              <a:t> </a:t>
            </a:r>
          </a:p>
          <a:p>
            <a:endParaRPr lang="en-US" dirty="0"/>
          </a:p>
        </p:txBody>
      </p:sp>
      <p:sp>
        <p:nvSpPr>
          <p:cNvPr id="5" name="Text Placeholder 4">
            <a:extLst>
              <a:ext uri="{FF2B5EF4-FFF2-40B4-BE49-F238E27FC236}">
                <a16:creationId xmlns:a16="http://schemas.microsoft.com/office/drawing/2014/main" id="{53BDE099-31E6-4A2D-AF0B-EAE4AB8B9737}"/>
              </a:ext>
            </a:extLst>
          </p:cNvPr>
          <p:cNvSpPr>
            <a:spLocks noGrp="1"/>
          </p:cNvSpPr>
          <p:nvPr>
            <p:ph type="body" sz="quarter" idx="16"/>
          </p:nvPr>
        </p:nvSpPr>
        <p:spPr/>
        <p:txBody>
          <a:bodyPr/>
          <a:lstStyle/>
          <a:p>
            <a:r>
              <a:rPr lang="en-US" dirty="0"/>
              <a:t> </a:t>
            </a:r>
          </a:p>
          <a:p>
            <a:endParaRPr lang="en-US" dirty="0"/>
          </a:p>
        </p:txBody>
      </p:sp>
      <p:sp>
        <p:nvSpPr>
          <p:cNvPr id="10" name="Text Placeholder 9">
            <a:extLst>
              <a:ext uri="{FF2B5EF4-FFF2-40B4-BE49-F238E27FC236}">
                <a16:creationId xmlns:a16="http://schemas.microsoft.com/office/drawing/2014/main" id="{016C929D-79AE-1150-DDC7-14A1EF2F67C1}"/>
              </a:ext>
            </a:extLst>
          </p:cNvPr>
          <p:cNvSpPr>
            <a:spLocks noGrp="1"/>
          </p:cNvSpPr>
          <p:nvPr>
            <p:ph type="body" sz="quarter" idx="17"/>
          </p:nvPr>
        </p:nvSpPr>
        <p:spPr>
          <a:xfrm>
            <a:off x="201672" y="2515098"/>
            <a:ext cx="6759455" cy="2413500"/>
          </a:xfrm>
        </p:spPr>
        <p:txBody>
          <a:bodyPr>
            <a:normAutofit/>
          </a:bodyPr>
          <a:lstStyle/>
          <a:p>
            <a:r>
              <a:rPr lang="en-US" sz="1800" dirty="0">
                <a:latin typeface="Times New Roman" panose="02020603050405020304" pitchFamily="18" charset="0"/>
                <a:cs typeface="Times New Roman" panose="02020603050405020304" pitchFamily="18" charset="0"/>
              </a:rPr>
              <a:t>Model Complexity and Training Time</a:t>
            </a:r>
          </a:p>
          <a:p>
            <a:r>
              <a:rPr lang="en-US" sz="1800" dirty="0">
                <a:latin typeface="Times New Roman" panose="02020603050405020304" pitchFamily="18" charset="0"/>
                <a:cs typeface="Times New Roman" panose="02020603050405020304" pitchFamily="18" charset="0"/>
              </a:rPr>
              <a:t>Challenge: Scaling these models for very large datasets or real-time applications</a:t>
            </a:r>
          </a:p>
          <a:p>
            <a:r>
              <a:rPr lang="en-US" sz="1800" dirty="0">
                <a:latin typeface="Times New Roman" panose="02020603050405020304" pitchFamily="18" charset="0"/>
                <a:cs typeface="Times New Roman" panose="02020603050405020304" pitchFamily="18" charset="0"/>
              </a:rPr>
              <a:t>Large </a:t>
            </a:r>
            <a:r>
              <a:rPr lang="en-US" sz="1800" dirty="0" err="1">
                <a:latin typeface="Times New Roman" panose="02020603050405020304" pitchFamily="18" charset="0"/>
                <a:cs typeface="Times New Roman" panose="02020603050405020304" pitchFamily="18" charset="0"/>
              </a:rPr>
              <a:t>Ensembles:Challenge</a:t>
            </a:r>
            <a:r>
              <a:rPr lang="en-US" sz="1800" dirty="0">
                <a:latin typeface="Times New Roman" panose="02020603050405020304" pitchFamily="18" charset="0"/>
                <a:cs typeface="Times New Roman" panose="02020603050405020304" pitchFamily="18" charset="0"/>
              </a:rPr>
              <a:t>: Balancing ensemble size with computational feasibility.</a:t>
            </a:r>
          </a:p>
          <a:p>
            <a:endParaRPr lang="en-US" sz="1800" dirty="0">
              <a:latin typeface="Times New Roman" panose="02020603050405020304" pitchFamily="18" charset="0"/>
              <a:cs typeface="Times New Roman" panose="02020603050405020304" pitchFamily="18" charset="0"/>
            </a:endParaRPr>
          </a:p>
        </p:txBody>
      </p:sp>
      <p:sp>
        <p:nvSpPr>
          <p:cNvPr id="19" name="Text Placeholder 18">
            <a:extLst>
              <a:ext uri="{FF2B5EF4-FFF2-40B4-BE49-F238E27FC236}">
                <a16:creationId xmlns:a16="http://schemas.microsoft.com/office/drawing/2014/main" id="{2AF1C9F2-F99F-4977-90E2-7421C5EFCC68}"/>
              </a:ext>
            </a:extLst>
          </p:cNvPr>
          <p:cNvSpPr>
            <a:spLocks noGrp="1"/>
          </p:cNvSpPr>
          <p:nvPr>
            <p:ph type="body" sz="quarter" idx="18"/>
          </p:nvPr>
        </p:nvSpPr>
        <p:spPr>
          <a:xfrm>
            <a:off x="4056091" y="2255137"/>
            <a:ext cx="2289974" cy="1739538"/>
          </a:xfrm>
        </p:spPr>
        <p:txBody>
          <a:bodyPr/>
          <a:lstStyle/>
          <a:p>
            <a:r>
              <a:rPr lang="en-US" dirty="0"/>
              <a:t> </a:t>
            </a:r>
          </a:p>
          <a:p>
            <a:endParaRPr lang="en-US" dirty="0">
              <a:latin typeface="Times New Roman" panose="02020603050405020304" pitchFamily="18" charset="0"/>
              <a:cs typeface="Times New Roman" panose="02020603050405020304" pitchFamily="18" charset="0"/>
            </a:endParaRPr>
          </a:p>
        </p:txBody>
      </p:sp>
      <p:sp>
        <p:nvSpPr>
          <p:cNvPr id="20" name="Text Placeholder 19">
            <a:extLst>
              <a:ext uri="{FF2B5EF4-FFF2-40B4-BE49-F238E27FC236}">
                <a16:creationId xmlns:a16="http://schemas.microsoft.com/office/drawing/2014/main" id="{8F832CF7-7607-44FA-A6F6-3FF361BC8C54}"/>
              </a:ext>
            </a:extLst>
          </p:cNvPr>
          <p:cNvSpPr>
            <a:spLocks noGrp="1"/>
          </p:cNvSpPr>
          <p:nvPr>
            <p:ph type="body" sz="quarter" idx="19"/>
          </p:nvPr>
        </p:nvSpPr>
        <p:spPr/>
        <p:txBody>
          <a:bodyPr/>
          <a:lstStyle/>
          <a:p>
            <a:r>
              <a:rPr lang="en-US" dirty="0"/>
              <a:t> </a:t>
            </a:r>
          </a:p>
          <a:p>
            <a:endParaRPr lang="en-US" dirty="0"/>
          </a:p>
        </p:txBody>
      </p:sp>
      <p:sp>
        <p:nvSpPr>
          <p:cNvPr id="21" name="Text Placeholder 20">
            <a:extLst>
              <a:ext uri="{FF2B5EF4-FFF2-40B4-BE49-F238E27FC236}">
                <a16:creationId xmlns:a16="http://schemas.microsoft.com/office/drawing/2014/main" id="{D4E46C20-29A2-437D-B6AF-FD40CF856903}"/>
              </a:ext>
            </a:extLst>
          </p:cNvPr>
          <p:cNvSpPr>
            <a:spLocks noGrp="1"/>
          </p:cNvSpPr>
          <p:nvPr>
            <p:ph type="body" sz="quarter" idx="20"/>
          </p:nvPr>
        </p:nvSpPr>
        <p:spPr>
          <a:xfrm>
            <a:off x="71862" y="4223248"/>
            <a:ext cx="6674614" cy="1457161"/>
          </a:xfrm>
        </p:spPr>
        <p:txBody>
          <a:bodyPr>
            <a:noAutofit/>
          </a:bodyPr>
          <a:lstStyle/>
          <a:p>
            <a:r>
              <a:rPr lang="en-US" sz="1800" dirty="0"/>
              <a:t> </a:t>
            </a:r>
          </a:p>
          <a:p>
            <a:r>
              <a:rPr lang="en-US" sz="1800" dirty="0">
                <a:latin typeface="Times New Roman" panose="02020603050405020304" pitchFamily="18" charset="0"/>
                <a:cs typeface="Times New Roman" panose="02020603050405020304" pitchFamily="18" charset="0"/>
              </a:rPr>
              <a:t>Real- Time Processing Needs:</a:t>
            </a:r>
          </a:p>
          <a:p>
            <a:r>
              <a:rPr lang="en-US" sz="1800" dirty="0">
                <a:latin typeface="Times New Roman" panose="02020603050405020304" pitchFamily="18" charset="0"/>
                <a:cs typeface="Times New Roman" panose="02020603050405020304" pitchFamily="18" charset="0"/>
              </a:rPr>
              <a:t>Applications like autonomous driving require low-latency performance, which is hard with complex models or ensembles.</a:t>
            </a:r>
          </a:p>
          <a:p>
            <a:r>
              <a:rPr lang="en-US" sz="1800" dirty="0">
                <a:latin typeface="Times New Roman" panose="02020603050405020304" pitchFamily="18" charset="0"/>
                <a:cs typeface="Times New Roman" panose="02020603050405020304" pitchFamily="18" charset="0"/>
              </a:rPr>
              <a:t>Challenge: Balancing accuracy with speed.</a:t>
            </a:r>
          </a:p>
          <a:p>
            <a:endParaRPr lang="en-US" sz="1800" dirty="0"/>
          </a:p>
        </p:txBody>
      </p:sp>
      <p:sp>
        <p:nvSpPr>
          <p:cNvPr id="22" name="Text Placeholder 21">
            <a:extLst>
              <a:ext uri="{FF2B5EF4-FFF2-40B4-BE49-F238E27FC236}">
                <a16:creationId xmlns:a16="http://schemas.microsoft.com/office/drawing/2014/main" id="{6C930D17-61AE-4FD7-9538-B1BFE93992E4}"/>
              </a:ext>
            </a:extLst>
          </p:cNvPr>
          <p:cNvSpPr>
            <a:spLocks noGrp="1"/>
          </p:cNvSpPr>
          <p:nvPr>
            <p:ph type="body" sz="quarter" idx="22"/>
          </p:nvPr>
        </p:nvSpPr>
        <p:spPr/>
        <p:txBody>
          <a:bodyPr/>
          <a:lstStyle/>
          <a:p>
            <a:r>
              <a:rPr lang="en-US" dirty="0"/>
              <a:t> </a:t>
            </a:r>
          </a:p>
          <a:p>
            <a:endParaRPr lang="en-US" dirty="0"/>
          </a:p>
        </p:txBody>
      </p:sp>
      <p:sp>
        <p:nvSpPr>
          <p:cNvPr id="11" name="Text Placeholder 10">
            <a:extLst>
              <a:ext uri="{FF2B5EF4-FFF2-40B4-BE49-F238E27FC236}">
                <a16:creationId xmlns:a16="http://schemas.microsoft.com/office/drawing/2014/main" id="{D7C0B38D-CA39-BE9A-2560-B4C0BEBDE5DF}"/>
              </a:ext>
            </a:extLst>
          </p:cNvPr>
          <p:cNvSpPr>
            <a:spLocks noGrp="1"/>
          </p:cNvSpPr>
          <p:nvPr>
            <p:ph type="body" sz="quarter" idx="23"/>
          </p:nvPr>
        </p:nvSpPr>
        <p:spPr/>
        <p:txBody>
          <a:bodyPr/>
          <a:lstStyle/>
          <a:p>
            <a:r>
              <a:rPr lang="en-US" dirty="0"/>
              <a:t> </a:t>
            </a:r>
          </a:p>
          <a:p>
            <a:endParaRPr lang="en-US" dirty="0"/>
          </a:p>
          <a:p>
            <a:endParaRPr lang="en-US" dirty="0"/>
          </a:p>
        </p:txBody>
      </p:sp>
      <p:sp>
        <p:nvSpPr>
          <p:cNvPr id="24" name="Text Placeholder 23">
            <a:extLst>
              <a:ext uri="{FF2B5EF4-FFF2-40B4-BE49-F238E27FC236}">
                <a16:creationId xmlns:a16="http://schemas.microsoft.com/office/drawing/2014/main" id="{46798448-F046-4A21-A5BD-552B9ED2C553}"/>
              </a:ext>
            </a:extLst>
          </p:cNvPr>
          <p:cNvSpPr>
            <a:spLocks noGrp="1"/>
          </p:cNvSpPr>
          <p:nvPr>
            <p:ph type="body" sz="quarter" idx="24"/>
          </p:nvPr>
        </p:nvSpPr>
        <p:spPr/>
        <p:txBody>
          <a:bodyPr/>
          <a:lstStyle/>
          <a:p>
            <a:r>
              <a:rPr lang="en-US" dirty="0"/>
              <a:t> </a:t>
            </a:r>
          </a:p>
          <a:p>
            <a:endParaRPr lang="en-US" dirty="0"/>
          </a:p>
        </p:txBody>
      </p:sp>
      <p:sp>
        <p:nvSpPr>
          <p:cNvPr id="13" name="Text Placeholder 12">
            <a:extLst>
              <a:ext uri="{FF2B5EF4-FFF2-40B4-BE49-F238E27FC236}">
                <a16:creationId xmlns:a16="http://schemas.microsoft.com/office/drawing/2014/main" id="{D68FEEAD-9F82-4D26-A696-EF776869AA98}"/>
              </a:ext>
            </a:extLst>
          </p:cNvPr>
          <p:cNvSpPr>
            <a:spLocks noGrp="1"/>
          </p:cNvSpPr>
          <p:nvPr>
            <p:ph type="body" sz="quarter" idx="25"/>
          </p:nvPr>
        </p:nvSpPr>
        <p:spPr/>
        <p:txBody>
          <a:bodyPr/>
          <a:lstStyle/>
          <a:p>
            <a:endParaRPr lang="en-US" dirty="0"/>
          </a:p>
          <a:p>
            <a:endParaRPr lang="en-US" dirty="0"/>
          </a:p>
        </p:txBody>
      </p:sp>
      <p:sp>
        <p:nvSpPr>
          <p:cNvPr id="25" name="Text Placeholder 24">
            <a:extLst>
              <a:ext uri="{FF2B5EF4-FFF2-40B4-BE49-F238E27FC236}">
                <a16:creationId xmlns:a16="http://schemas.microsoft.com/office/drawing/2014/main" id="{4309D610-C2A4-44F5-86CF-CAB7B795D87A}"/>
              </a:ext>
            </a:extLst>
          </p:cNvPr>
          <p:cNvSpPr>
            <a:spLocks noGrp="1"/>
          </p:cNvSpPr>
          <p:nvPr>
            <p:ph type="body" sz="quarter" idx="26"/>
          </p:nvPr>
        </p:nvSpPr>
        <p:spPr/>
        <p:txBody>
          <a:bodyPr/>
          <a:lstStyle/>
          <a:p>
            <a:r>
              <a:rPr lang="en-US" dirty="0"/>
              <a:t> </a:t>
            </a:r>
          </a:p>
          <a:p>
            <a:r>
              <a:rPr lang="en-US" dirty="0"/>
              <a:t> </a:t>
            </a:r>
          </a:p>
          <a:p>
            <a:endParaRPr lang="en-US" dirty="0"/>
          </a:p>
        </p:txBody>
      </p:sp>
      <p:sp>
        <p:nvSpPr>
          <p:cNvPr id="29" name="Title 28">
            <a:extLst>
              <a:ext uri="{FF2B5EF4-FFF2-40B4-BE49-F238E27FC236}">
                <a16:creationId xmlns:a16="http://schemas.microsoft.com/office/drawing/2014/main" id="{6DB4F4C0-66F2-4AE9-ACA2-A28930730CAF}"/>
              </a:ext>
            </a:extLst>
          </p:cNvPr>
          <p:cNvSpPr>
            <a:spLocks noGrp="1"/>
          </p:cNvSpPr>
          <p:nvPr>
            <p:ph type="title"/>
          </p:nvPr>
        </p:nvSpPr>
        <p:spPr>
          <a:xfrm>
            <a:off x="2568149" y="280976"/>
            <a:ext cx="7288284" cy="469490"/>
          </a:xfrm>
        </p:spPr>
        <p:txBody>
          <a:bodyPr>
            <a:normAutofit fontScale="90000"/>
          </a:bodyPr>
          <a:lstStyle/>
          <a:p>
            <a:r>
              <a:rPr lang="en-US" dirty="0"/>
              <a:t>   Challenges and Solutions</a:t>
            </a:r>
          </a:p>
        </p:txBody>
      </p:sp>
      <p:pic>
        <p:nvPicPr>
          <p:cNvPr id="3" name="Picture 2">
            <a:extLst>
              <a:ext uri="{FF2B5EF4-FFF2-40B4-BE49-F238E27FC236}">
                <a16:creationId xmlns:a16="http://schemas.microsoft.com/office/drawing/2014/main" id="{D0921832-A5C4-CC82-21A0-69C1B60C4D39}"/>
              </a:ext>
            </a:extLst>
          </p:cNvPr>
          <p:cNvPicPr>
            <a:picLocks noChangeAspect="1"/>
          </p:cNvPicPr>
          <p:nvPr/>
        </p:nvPicPr>
        <p:blipFill>
          <a:blip r:embed="rId2"/>
          <a:stretch>
            <a:fillRect/>
          </a:stretch>
        </p:blipFill>
        <p:spPr>
          <a:xfrm>
            <a:off x="7995056" y="752899"/>
            <a:ext cx="4034042" cy="1773373"/>
          </a:xfrm>
          <a:prstGeom prst="rect">
            <a:avLst/>
          </a:prstGeom>
        </p:spPr>
      </p:pic>
      <p:sp>
        <p:nvSpPr>
          <p:cNvPr id="7" name="TextBox 6">
            <a:extLst>
              <a:ext uri="{FF2B5EF4-FFF2-40B4-BE49-F238E27FC236}">
                <a16:creationId xmlns:a16="http://schemas.microsoft.com/office/drawing/2014/main" id="{8947D25C-86B6-EE17-69CA-A4F3CB8D850D}"/>
              </a:ext>
            </a:extLst>
          </p:cNvPr>
          <p:cNvSpPr txBox="1"/>
          <p:nvPr/>
        </p:nvSpPr>
        <p:spPr>
          <a:xfrm>
            <a:off x="205446" y="1125520"/>
            <a:ext cx="5736186" cy="923330"/>
          </a:xfrm>
          <a:prstGeom prst="rect">
            <a:avLst/>
          </a:prstGeom>
          <a:noFill/>
        </p:spPr>
        <p:txBody>
          <a:bodyPr wrap="square">
            <a:spAutoFit/>
          </a:bodyPr>
          <a:lstStyle/>
          <a:p>
            <a:r>
              <a:rPr lang="en-US" b="0" i="0" dirty="0">
                <a:solidFill>
                  <a:srgbClr val="E2E5E9"/>
                </a:solidFill>
                <a:effectLst/>
                <a:latin typeface="Times New Roman" panose="02020603050405020304" pitchFamily="18" charset="0"/>
                <a:cs typeface="Times New Roman" panose="02020603050405020304" pitchFamily="18" charset="0"/>
              </a:rPr>
              <a:t>High Data Volume: Point clouds often involve millions of points, making real-time processing and memory usage challenging.</a:t>
            </a:r>
            <a:endParaRPr lang="en-US"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5AA161CF-EEDE-CE47-390A-C17B9639654E}"/>
              </a:ext>
            </a:extLst>
          </p:cNvPr>
          <p:cNvPicPr>
            <a:picLocks noChangeAspect="1"/>
          </p:cNvPicPr>
          <p:nvPr/>
        </p:nvPicPr>
        <p:blipFill>
          <a:blip r:embed="rId3"/>
          <a:stretch>
            <a:fillRect/>
          </a:stretch>
        </p:blipFill>
        <p:spPr>
          <a:xfrm>
            <a:off x="7995056" y="2746181"/>
            <a:ext cx="4034042" cy="1671855"/>
          </a:xfrm>
          <a:prstGeom prst="rect">
            <a:avLst/>
          </a:prstGeom>
        </p:spPr>
      </p:pic>
      <p:pic>
        <p:nvPicPr>
          <p:cNvPr id="18" name="Picture 17">
            <a:extLst>
              <a:ext uri="{FF2B5EF4-FFF2-40B4-BE49-F238E27FC236}">
                <a16:creationId xmlns:a16="http://schemas.microsoft.com/office/drawing/2014/main" id="{4B27C404-FF19-2F36-BEFE-77E193472AA3}"/>
              </a:ext>
            </a:extLst>
          </p:cNvPr>
          <p:cNvPicPr>
            <a:picLocks noChangeAspect="1"/>
          </p:cNvPicPr>
          <p:nvPr/>
        </p:nvPicPr>
        <p:blipFill>
          <a:blip r:embed="rId4"/>
          <a:stretch>
            <a:fillRect/>
          </a:stretch>
        </p:blipFill>
        <p:spPr>
          <a:xfrm>
            <a:off x="7995056" y="4637945"/>
            <a:ext cx="4156850" cy="2004249"/>
          </a:xfrm>
          <a:prstGeom prst="rect">
            <a:avLst/>
          </a:prstGeom>
        </p:spPr>
      </p:pic>
    </p:spTree>
    <p:extLst>
      <p:ext uri="{BB962C8B-B14F-4D97-AF65-F5344CB8AC3E}">
        <p14:creationId xmlns:p14="http://schemas.microsoft.com/office/powerpoint/2010/main" val="2372535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C7FC2-49F1-0734-80F1-568CD9FEBCC3}"/>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E1401D32-4E00-11B5-8397-811D0043F2D7}"/>
              </a:ext>
            </a:extLst>
          </p:cNvPr>
          <p:cNvSpPr>
            <a:spLocks noGrp="1"/>
          </p:cNvSpPr>
          <p:nvPr>
            <p:ph type="title"/>
          </p:nvPr>
        </p:nvSpPr>
        <p:spPr>
          <a:xfrm>
            <a:off x="4109191" y="1247398"/>
            <a:ext cx="7574546" cy="752206"/>
          </a:xfrm>
        </p:spPr>
        <p:txBody>
          <a:bodyPr/>
          <a:lstStyle/>
          <a:p>
            <a:r>
              <a:rPr lang="en-US" sz="3600" dirty="0">
                <a:solidFill>
                  <a:schemeClr val="accent6">
                    <a:lumMod val="75000"/>
                  </a:schemeClr>
                </a:solidFill>
              </a:rPr>
              <a:t>Limitations</a:t>
            </a:r>
          </a:p>
        </p:txBody>
      </p:sp>
      <p:sp>
        <p:nvSpPr>
          <p:cNvPr id="4" name="Text Placeholder 3">
            <a:extLst>
              <a:ext uri="{FF2B5EF4-FFF2-40B4-BE49-F238E27FC236}">
                <a16:creationId xmlns:a16="http://schemas.microsoft.com/office/drawing/2014/main" id="{B242AB78-19D2-4441-A6DA-9888C4016E05}"/>
              </a:ext>
            </a:extLst>
          </p:cNvPr>
          <p:cNvSpPr>
            <a:spLocks noGrp="1"/>
          </p:cNvSpPr>
          <p:nvPr>
            <p:ph type="body" sz="quarter" idx="14"/>
          </p:nvPr>
        </p:nvSpPr>
        <p:spPr>
          <a:xfrm>
            <a:off x="348792" y="2619990"/>
            <a:ext cx="3550811" cy="1326442"/>
          </a:xfrm>
        </p:spPr>
        <p:txBody>
          <a:bodyPr>
            <a:normAutofit/>
          </a:bodyPr>
          <a:lstStyle/>
          <a:p>
            <a:r>
              <a:rPr lang="en-US" sz="1600" b="1" i="0" dirty="0">
                <a:solidFill>
                  <a:srgbClr val="E2E5E9"/>
                </a:solidFill>
                <a:effectLst/>
                <a:latin typeface="Segoe UI Historic" panose="020B0502040204020203" pitchFamily="34" charset="0"/>
              </a:rPr>
              <a:t>Irregular and Unstructured </a:t>
            </a:r>
            <a:r>
              <a:rPr lang="en-US" sz="1800" b="1" i="0" dirty="0">
                <a:solidFill>
                  <a:srgbClr val="E2E5E9"/>
                </a:solidFill>
                <a:effectLst/>
                <a:latin typeface="Segoe UI Historic" panose="020B0502040204020203" pitchFamily="34" charset="0"/>
              </a:rPr>
              <a:t>Nature</a:t>
            </a:r>
            <a:endParaRPr lang="en-US" sz="1800" b="1" dirty="0"/>
          </a:p>
        </p:txBody>
      </p:sp>
      <p:sp>
        <p:nvSpPr>
          <p:cNvPr id="5" name="Text Placeholder 4">
            <a:extLst>
              <a:ext uri="{FF2B5EF4-FFF2-40B4-BE49-F238E27FC236}">
                <a16:creationId xmlns:a16="http://schemas.microsoft.com/office/drawing/2014/main" id="{C1338F58-1A87-71FD-E4A4-63EA2EDA3BEC}"/>
              </a:ext>
            </a:extLst>
          </p:cNvPr>
          <p:cNvSpPr>
            <a:spLocks noGrp="1"/>
          </p:cNvSpPr>
          <p:nvPr>
            <p:ph type="body" sz="quarter" idx="20"/>
          </p:nvPr>
        </p:nvSpPr>
        <p:spPr>
          <a:xfrm>
            <a:off x="816075" y="4076963"/>
            <a:ext cx="3035881" cy="2279387"/>
          </a:xfrm>
        </p:spPr>
        <p:txBody>
          <a:bodyPr>
            <a:normAutofit/>
          </a:bodyPr>
          <a:lstStyle/>
          <a:p>
            <a:pPr algn="l"/>
            <a:r>
              <a:rPr lang="en-US" b="0" i="0" dirty="0">
                <a:solidFill>
                  <a:srgbClr val="E2E5E9"/>
                </a:solidFill>
                <a:effectLst/>
                <a:latin typeface="Segoe UI Historic" panose="020B0502040204020203" pitchFamily="34" charset="0"/>
              </a:rPr>
              <a:t>Point clouds lack consistent connectivity or regular structure, complicating tasks </a:t>
            </a:r>
            <a:r>
              <a:rPr lang="en-US" b="0" i="0" dirty="0">
                <a:solidFill>
                  <a:srgbClr val="E2E5E9"/>
                </a:solidFill>
                <a:effectLst/>
                <a:latin typeface="Times New Roman" panose="02020603050405020304" pitchFamily="18" charset="0"/>
                <a:cs typeface="Times New Roman" panose="02020603050405020304" pitchFamily="18" charset="0"/>
              </a:rPr>
              <a:t>like</a:t>
            </a:r>
            <a:r>
              <a:rPr lang="en-US" b="0" i="0" dirty="0">
                <a:solidFill>
                  <a:srgbClr val="E2E5E9"/>
                </a:solidFill>
                <a:effectLst/>
                <a:latin typeface="Segoe UI Historic" panose="020B0502040204020203" pitchFamily="34" charset="0"/>
              </a:rPr>
              <a:t> surface reconstruction, feature extraction, and geometric processing.</a:t>
            </a:r>
            <a:endParaRPr lang="en-US" dirty="0"/>
          </a:p>
        </p:txBody>
      </p:sp>
      <p:sp>
        <p:nvSpPr>
          <p:cNvPr id="8" name="Text Placeholder 7">
            <a:extLst>
              <a:ext uri="{FF2B5EF4-FFF2-40B4-BE49-F238E27FC236}">
                <a16:creationId xmlns:a16="http://schemas.microsoft.com/office/drawing/2014/main" id="{C82B6DDC-4300-9DC5-7FE9-E955E9438B99}"/>
              </a:ext>
            </a:extLst>
          </p:cNvPr>
          <p:cNvSpPr>
            <a:spLocks noGrp="1"/>
          </p:cNvSpPr>
          <p:nvPr>
            <p:ph type="body" sz="quarter" idx="24"/>
          </p:nvPr>
        </p:nvSpPr>
        <p:spPr>
          <a:xfrm>
            <a:off x="4689631" y="3450587"/>
            <a:ext cx="3866849" cy="991689"/>
          </a:xfrm>
        </p:spPr>
        <p:txBody>
          <a:bodyPr>
            <a:normAutofit fontScale="55000" lnSpcReduction="20000"/>
          </a:bodyPr>
          <a:lstStyle/>
          <a:p>
            <a:pPr algn="l">
              <a:spcBef>
                <a:spcPts val="300"/>
              </a:spcBef>
              <a:spcAft>
                <a:spcPts val="300"/>
              </a:spcAft>
            </a:pPr>
            <a:r>
              <a:rPr lang="en-US" b="0" i="0" dirty="0">
                <a:solidFill>
                  <a:schemeClr val="bg1"/>
                </a:solidFill>
                <a:effectLst/>
                <a:latin typeface="inherit"/>
              </a:rPr>
              <a:t>High </a:t>
            </a:r>
            <a:r>
              <a:rPr lang="en-US" sz="3300" b="0" i="0" dirty="0">
                <a:solidFill>
                  <a:schemeClr val="bg1"/>
                </a:solidFill>
                <a:effectLst/>
                <a:latin typeface="inherit"/>
              </a:rPr>
              <a:t>Data</a:t>
            </a:r>
            <a:r>
              <a:rPr lang="en-US" b="0" i="0" dirty="0">
                <a:solidFill>
                  <a:schemeClr val="bg1"/>
                </a:solidFill>
                <a:effectLst/>
                <a:latin typeface="inherit"/>
              </a:rPr>
              <a:t> Volume </a:t>
            </a:r>
          </a:p>
          <a:p>
            <a:br>
              <a:rPr lang="en-US" dirty="0">
                <a:solidFill>
                  <a:schemeClr val="bg1"/>
                </a:solidFill>
              </a:rPr>
            </a:br>
            <a:endParaRPr lang="en-US" dirty="0">
              <a:solidFill>
                <a:schemeClr val="bg1"/>
              </a:solidFill>
            </a:endParaRPr>
          </a:p>
        </p:txBody>
      </p:sp>
      <p:sp>
        <p:nvSpPr>
          <p:cNvPr id="6" name="Text Placeholder 5">
            <a:extLst>
              <a:ext uri="{FF2B5EF4-FFF2-40B4-BE49-F238E27FC236}">
                <a16:creationId xmlns:a16="http://schemas.microsoft.com/office/drawing/2014/main" id="{062D8246-8D6F-177E-500E-C5AB6CDF59F8}"/>
              </a:ext>
            </a:extLst>
          </p:cNvPr>
          <p:cNvSpPr>
            <a:spLocks noGrp="1"/>
          </p:cNvSpPr>
          <p:nvPr>
            <p:ph type="body" sz="quarter" idx="21"/>
          </p:nvPr>
        </p:nvSpPr>
        <p:spPr>
          <a:xfrm>
            <a:off x="4689632" y="4076962"/>
            <a:ext cx="3035880" cy="2493519"/>
          </a:xfrm>
        </p:spPr>
        <p:txBody>
          <a:bodyPr>
            <a:normAutofit lnSpcReduction="10000"/>
          </a:bodyPr>
          <a:lstStyle/>
          <a:p>
            <a:pPr algn="l">
              <a:spcBef>
                <a:spcPts val="300"/>
              </a:spcBef>
              <a:spcAft>
                <a:spcPts val="300"/>
              </a:spcAft>
            </a:pPr>
            <a:r>
              <a:rPr lang="en-US" b="0" i="0" dirty="0">
                <a:effectLst/>
                <a:latin typeface="inherit"/>
              </a:rPr>
              <a:t>Point clouds contain millions of points, requiring substantial storage and computational resources, posing challenges for real-time processing and scalability.</a:t>
            </a:r>
          </a:p>
          <a:p>
            <a:pPr algn="l"/>
            <a:br>
              <a:rPr lang="en-US" b="0" i="0" dirty="0">
                <a:effectLst/>
                <a:latin typeface="Segoe UI Historic" panose="020B0502040204020203" pitchFamily="34" charset="0"/>
              </a:rPr>
            </a:br>
            <a:endParaRPr lang="en-ZA" dirty="0"/>
          </a:p>
        </p:txBody>
      </p:sp>
      <p:sp>
        <p:nvSpPr>
          <p:cNvPr id="9" name="Text Placeholder 8">
            <a:extLst>
              <a:ext uri="{FF2B5EF4-FFF2-40B4-BE49-F238E27FC236}">
                <a16:creationId xmlns:a16="http://schemas.microsoft.com/office/drawing/2014/main" id="{277F891D-37B9-F54B-188B-B8054F94F4F1}"/>
              </a:ext>
            </a:extLst>
          </p:cNvPr>
          <p:cNvSpPr>
            <a:spLocks noGrp="1"/>
          </p:cNvSpPr>
          <p:nvPr>
            <p:ph type="body" sz="quarter" idx="25"/>
          </p:nvPr>
        </p:nvSpPr>
        <p:spPr>
          <a:xfrm>
            <a:off x="8470319" y="2956641"/>
            <a:ext cx="3023761" cy="991689"/>
          </a:xfrm>
        </p:spPr>
        <p:txBody>
          <a:bodyPr>
            <a:normAutofit/>
          </a:bodyPr>
          <a:lstStyle/>
          <a:p>
            <a:pPr algn="ctr"/>
            <a:r>
              <a:rPr lang="en-US" sz="1800" b="0" i="0" dirty="0">
                <a:solidFill>
                  <a:srgbClr val="E2E5E9"/>
                </a:solidFill>
                <a:effectLst/>
                <a:latin typeface="Segoe UI Historic" panose="020B0502040204020203" pitchFamily="34" charset="0"/>
              </a:rPr>
              <a:t>Noise and Outliers</a:t>
            </a:r>
            <a:endParaRPr lang="en-US" sz="1800" dirty="0"/>
          </a:p>
        </p:txBody>
      </p:sp>
      <p:sp>
        <p:nvSpPr>
          <p:cNvPr id="7" name="Text Placeholder 6">
            <a:extLst>
              <a:ext uri="{FF2B5EF4-FFF2-40B4-BE49-F238E27FC236}">
                <a16:creationId xmlns:a16="http://schemas.microsoft.com/office/drawing/2014/main" id="{B0417BFE-F9F1-BA4B-2E52-F75A2FB999EA}"/>
              </a:ext>
            </a:extLst>
          </p:cNvPr>
          <p:cNvSpPr>
            <a:spLocks noGrp="1"/>
          </p:cNvSpPr>
          <p:nvPr>
            <p:ph type="body" sz="quarter" idx="23"/>
          </p:nvPr>
        </p:nvSpPr>
        <p:spPr>
          <a:xfrm>
            <a:off x="8563187" y="4076963"/>
            <a:ext cx="3023761" cy="2163581"/>
          </a:xfrm>
        </p:spPr>
        <p:txBody>
          <a:bodyPr>
            <a:normAutofit/>
          </a:bodyPr>
          <a:lstStyle/>
          <a:p>
            <a:pPr algn="l"/>
            <a:r>
              <a:rPr lang="en-US" b="0" i="0" dirty="0">
                <a:solidFill>
                  <a:srgbClr val="E2E5E9"/>
                </a:solidFill>
                <a:effectLst/>
                <a:latin typeface="Segoe UI Historic" panose="020B0502040204020203" pitchFamily="34" charset="0"/>
              </a:rPr>
              <a:t>Point clouds often contain noise and outliers due to sensor inaccuracies or environmental factors, affecting data quality and processing.</a:t>
            </a:r>
            <a:endParaRPr lang="en-US" dirty="0"/>
          </a:p>
        </p:txBody>
      </p:sp>
      <p:sp>
        <p:nvSpPr>
          <p:cNvPr id="11" name="Date Placeholder 10">
            <a:extLst>
              <a:ext uri="{FF2B5EF4-FFF2-40B4-BE49-F238E27FC236}">
                <a16:creationId xmlns:a16="http://schemas.microsoft.com/office/drawing/2014/main" id="{C5FD389F-7EDD-96C7-3EB7-609D0461BA7A}"/>
              </a:ext>
            </a:extLst>
          </p:cNvPr>
          <p:cNvSpPr>
            <a:spLocks noGrp="1"/>
          </p:cNvSpPr>
          <p:nvPr>
            <p:ph type="dt" sz="half" idx="10"/>
          </p:nvPr>
        </p:nvSpPr>
        <p:spPr>
          <a:xfrm>
            <a:off x="838200" y="6356350"/>
            <a:ext cx="2743200" cy="365125"/>
          </a:xfrm>
        </p:spPr>
        <p:txBody>
          <a:bodyPr/>
          <a:lstStyle/>
          <a:p>
            <a:r>
              <a:rPr lang="en-US" dirty="0"/>
              <a:t> </a:t>
            </a:r>
          </a:p>
          <a:p>
            <a:endParaRPr lang="en-US" dirty="0"/>
          </a:p>
        </p:txBody>
      </p:sp>
      <p:sp>
        <p:nvSpPr>
          <p:cNvPr id="12" name="Footer Placeholder 11">
            <a:extLst>
              <a:ext uri="{FF2B5EF4-FFF2-40B4-BE49-F238E27FC236}">
                <a16:creationId xmlns:a16="http://schemas.microsoft.com/office/drawing/2014/main" id="{4BCF6767-F629-0559-A44E-8BB82F4AB66E}"/>
              </a:ext>
            </a:extLst>
          </p:cNvPr>
          <p:cNvSpPr>
            <a:spLocks noGrp="1"/>
          </p:cNvSpPr>
          <p:nvPr>
            <p:ph type="ftr" sz="quarter" idx="11"/>
          </p:nvPr>
        </p:nvSpPr>
        <p:spPr>
          <a:xfrm>
            <a:off x="4038600" y="6356350"/>
            <a:ext cx="4114800" cy="365125"/>
          </a:xfrm>
        </p:spPr>
        <p:txBody>
          <a:bodyPr/>
          <a:lstStyle/>
          <a:p>
            <a:r>
              <a:rPr lang="en-US" dirty="0"/>
              <a:t> </a:t>
            </a:r>
          </a:p>
          <a:p>
            <a:endParaRPr lang="en-US" dirty="0"/>
          </a:p>
        </p:txBody>
      </p:sp>
      <p:sp>
        <p:nvSpPr>
          <p:cNvPr id="13" name="Slide Number Placeholder 12">
            <a:extLst>
              <a:ext uri="{FF2B5EF4-FFF2-40B4-BE49-F238E27FC236}">
                <a16:creationId xmlns:a16="http://schemas.microsoft.com/office/drawing/2014/main" id="{3D0DE653-7124-13A3-B740-1EFBDE2B965B}"/>
              </a:ext>
            </a:extLst>
          </p:cNvPr>
          <p:cNvSpPr>
            <a:spLocks noGrp="1"/>
          </p:cNvSpPr>
          <p:nvPr>
            <p:ph type="sldNum" sz="quarter" idx="12"/>
          </p:nvPr>
        </p:nvSpPr>
        <p:spPr>
          <a:xfrm>
            <a:off x="8610600" y="6356350"/>
            <a:ext cx="2743200" cy="365125"/>
          </a:xfrm>
        </p:spPr>
        <p:txBody>
          <a:bodyPr/>
          <a:lstStyle/>
          <a:p>
            <a:r>
              <a:rPr lang="en-US" dirty="0"/>
              <a:t> </a:t>
            </a:r>
          </a:p>
          <a:p>
            <a:endParaRPr lang="en-US" dirty="0"/>
          </a:p>
        </p:txBody>
      </p:sp>
    </p:spTree>
    <p:extLst>
      <p:ext uri="{BB962C8B-B14F-4D97-AF65-F5344CB8AC3E}">
        <p14:creationId xmlns:p14="http://schemas.microsoft.com/office/powerpoint/2010/main" val="3593874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2116" y="664440"/>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1800" dirty="0">
                <a:effectLst/>
                <a:latin typeface="Times New Roman" panose="02020603050405020304" pitchFamily="18" charset="0"/>
                <a:ea typeface="Times New Roman" panose="02020603050405020304" pitchFamily="18" charset="0"/>
              </a:rPr>
              <a:t>Future Potential and Growth</a:t>
            </a:r>
            <a:endParaRPr lang="en-US" noProof="0" dirty="0"/>
          </a:p>
        </p:txBody>
      </p:sp>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2452699" y="1592681"/>
            <a:ext cx="7306060" cy="393427"/>
          </a:xfrm>
        </p:spPr>
        <p:txBody>
          <a:bodyPr/>
          <a:lstStyle/>
          <a:p>
            <a:r>
              <a:rPr lang="en-US" dirty="0"/>
              <a:t> </a:t>
            </a:r>
          </a:p>
          <a:p>
            <a:endParaRPr lang="en-US" dirty="0"/>
          </a:p>
        </p:txBody>
      </p:sp>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a:xfrm>
            <a:off x="905410" y="2333977"/>
            <a:ext cx="5007023" cy="448769"/>
          </a:xfrm>
        </p:spPr>
        <p:txBody>
          <a:bodyPr/>
          <a:lstStyle/>
          <a:p>
            <a:r>
              <a:rPr lang="en-US" dirty="0"/>
              <a:t> </a:t>
            </a:r>
          </a:p>
          <a:p>
            <a:endParaRPr lang="en-US" dirty="0"/>
          </a:p>
        </p:txBody>
      </p:sp>
      <p:sp>
        <p:nvSpPr>
          <p:cNvPr id="65" name="Text Placeholder 64">
            <a:extLst>
              <a:ext uri="{FF2B5EF4-FFF2-40B4-BE49-F238E27FC236}">
                <a16:creationId xmlns:a16="http://schemas.microsoft.com/office/drawing/2014/main" id="{0D6DF9DB-199B-4C70-8114-ED4B77E2921D}"/>
              </a:ext>
            </a:extLst>
          </p:cNvPr>
          <p:cNvSpPr>
            <a:spLocks noGrp="1"/>
          </p:cNvSpPr>
          <p:nvPr>
            <p:ph type="body" sz="quarter" idx="37"/>
          </p:nvPr>
        </p:nvSpPr>
        <p:spPr>
          <a:xfrm>
            <a:off x="6931652" y="3721965"/>
            <a:ext cx="4360039" cy="449263"/>
          </a:xfrm>
        </p:spPr>
        <p:txBody>
          <a:bodyPr/>
          <a:lstStyle/>
          <a:p>
            <a:r>
              <a:rPr lang="en-US" dirty="0"/>
              <a:t> </a:t>
            </a:r>
          </a:p>
          <a:p>
            <a:endParaRPr lang="en-US" dirty="0"/>
          </a:p>
        </p:txBody>
      </p:sp>
      <p:sp>
        <p:nvSpPr>
          <p:cNvPr id="81" name="Date Placeholder 80">
            <a:extLst>
              <a:ext uri="{FF2B5EF4-FFF2-40B4-BE49-F238E27FC236}">
                <a16:creationId xmlns:a16="http://schemas.microsoft.com/office/drawing/2014/main" id="{145DC384-179D-4D98-BDFC-0F504A188C18}"/>
              </a:ext>
            </a:extLst>
          </p:cNvPr>
          <p:cNvSpPr>
            <a:spLocks noGrp="1"/>
          </p:cNvSpPr>
          <p:nvPr>
            <p:ph type="dt" sz="half" idx="10"/>
          </p:nvPr>
        </p:nvSpPr>
        <p:spPr>
          <a:xfrm>
            <a:off x="838200" y="6356350"/>
            <a:ext cx="2743200" cy="365125"/>
          </a:xfrm>
        </p:spPr>
        <p:txBody>
          <a:bodyPr/>
          <a:lstStyle/>
          <a:p>
            <a:r>
              <a:rPr lang="en-US" dirty="0"/>
              <a:t> </a:t>
            </a:r>
          </a:p>
          <a:p>
            <a:endParaRPr lang="en-US" dirty="0"/>
          </a:p>
        </p:txBody>
      </p:sp>
      <p:sp>
        <p:nvSpPr>
          <p:cNvPr id="82" name="Footer Placeholder 81">
            <a:extLst>
              <a:ext uri="{FF2B5EF4-FFF2-40B4-BE49-F238E27FC236}">
                <a16:creationId xmlns:a16="http://schemas.microsoft.com/office/drawing/2014/main" id="{7005FDD0-453E-4C96-B4CD-233F59CBAB4B}"/>
              </a:ext>
            </a:extLst>
          </p:cNvPr>
          <p:cNvSpPr>
            <a:spLocks noGrp="1"/>
          </p:cNvSpPr>
          <p:nvPr>
            <p:ph type="ftr" sz="quarter" idx="11"/>
          </p:nvPr>
        </p:nvSpPr>
        <p:spPr>
          <a:xfrm>
            <a:off x="4038600" y="6356350"/>
            <a:ext cx="4114800" cy="365125"/>
          </a:xfrm>
        </p:spPr>
        <p:txBody>
          <a:bodyPr/>
          <a:lstStyle/>
          <a:p>
            <a:r>
              <a:rPr lang="en-US" dirty="0"/>
              <a:t>  </a:t>
            </a:r>
          </a:p>
          <a:p>
            <a:endParaRPr lang="en-US" dirty="0"/>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5789366" y="5712682"/>
            <a:ext cx="5564434" cy="939959"/>
          </a:xfrm>
        </p:spPr>
        <p:txBody>
          <a:bodyPr/>
          <a:lstStyle/>
          <a:p>
            <a:r>
              <a:rPr lang="en-US" sz="2000" b="1" dirty="0"/>
              <a:t> </a:t>
            </a:r>
          </a:p>
          <a:p>
            <a:endParaRPr lang="en-US" sz="2000" b="1" dirty="0"/>
          </a:p>
        </p:txBody>
      </p:sp>
      <p:sp>
        <p:nvSpPr>
          <p:cNvPr id="3" name="Content Placeholder 2">
            <a:extLst>
              <a:ext uri="{FF2B5EF4-FFF2-40B4-BE49-F238E27FC236}">
                <a16:creationId xmlns:a16="http://schemas.microsoft.com/office/drawing/2014/main" id="{ADA06973-EDC9-583E-A770-989659EE9E36}"/>
              </a:ext>
            </a:extLst>
          </p:cNvPr>
          <p:cNvSpPr>
            <a:spLocks noGrp="1"/>
          </p:cNvSpPr>
          <p:nvPr>
            <p:ph sz="quarter" idx="38"/>
          </p:nvPr>
        </p:nvSpPr>
        <p:spPr>
          <a:xfrm>
            <a:off x="400809" y="1986108"/>
            <a:ext cx="4992567" cy="3630078"/>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Point cloud technology is poised for significant growth, with applications in construction, heritage preservation, automotive, robotics, and healthcare. Future trends include AI integration, real-time processing, and data fusion with other technologies, unlocking its full potential for </a:t>
            </a:r>
            <a:r>
              <a:rPr lang="en-US" dirty="0" err="1">
                <a:latin typeface="Times New Roman" panose="02020603050405020304" pitchFamily="18" charset="0"/>
                <a:cs typeface="Times New Roman" panose="02020603050405020304" pitchFamily="18" charset="0"/>
              </a:rPr>
              <a:t>innov</a:t>
            </a:r>
            <a:endParaRPr lang="en-US" dirty="0">
              <a:latin typeface="Times New Roman" panose="02020603050405020304" pitchFamily="18" charset="0"/>
              <a:cs typeface="Times New Roman" panose="02020603050405020304" pitchFamily="18" charset="0"/>
            </a:endParaRPr>
          </a:p>
        </p:txBody>
      </p:sp>
      <p:graphicFrame>
        <p:nvGraphicFramePr>
          <p:cNvPr id="31" name="Content Placeholder 30">
            <a:extLst>
              <a:ext uri="{FF2B5EF4-FFF2-40B4-BE49-F238E27FC236}">
                <a16:creationId xmlns:a16="http://schemas.microsoft.com/office/drawing/2014/main" id="{6F3E2BB0-DBE0-BAC2-B96F-B83951C4B60C}"/>
              </a:ext>
            </a:extLst>
          </p:cNvPr>
          <p:cNvGraphicFramePr>
            <a:graphicFrameLocks noGrp="1"/>
          </p:cNvGraphicFramePr>
          <p:nvPr>
            <p:ph sz="quarter" idx="39"/>
            <p:extLst>
              <p:ext uri="{D42A27DB-BD31-4B8C-83A1-F6EECF244321}">
                <p14:modId xmlns:p14="http://schemas.microsoft.com/office/powerpoint/2010/main" val="947553997"/>
              </p:ext>
            </p:extLst>
          </p:nvPr>
        </p:nvGraphicFramePr>
        <p:xfrm>
          <a:off x="6615327" y="1939044"/>
          <a:ext cx="4992687" cy="34369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33309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3982791" y="749896"/>
            <a:ext cx="4864608" cy="365760"/>
          </a:xfrm>
        </p:spPr>
        <p:txBody>
          <a:bodyPr/>
          <a:lstStyle/>
          <a:p>
            <a:r>
              <a:rPr lang="en-US" dirty="0"/>
              <a:t>Conclusion </a:t>
            </a:r>
          </a:p>
        </p:txBody>
      </p:sp>
      <p:graphicFrame>
        <p:nvGraphicFramePr>
          <p:cNvPr id="5" name="Chart 4">
            <a:extLst>
              <a:ext uri="{FF2B5EF4-FFF2-40B4-BE49-F238E27FC236}">
                <a16:creationId xmlns:a16="http://schemas.microsoft.com/office/drawing/2014/main" id="{D71E90A6-692D-4864-8D2B-3BA5D7E6A66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933074097"/>
              </p:ext>
            </p:extLst>
          </p:nvPr>
        </p:nvGraphicFramePr>
        <p:xfrm>
          <a:off x="398324" y="1929860"/>
          <a:ext cx="3154656" cy="2103104"/>
        </p:xfrm>
        <a:graphic>
          <a:graphicData uri="http://schemas.openxmlformats.org/drawingml/2006/chart">
            <c:chart xmlns:c="http://schemas.openxmlformats.org/drawingml/2006/chart" xmlns:r="http://schemas.openxmlformats.org/officeDocument/2006/relationships" r:id="rId2"/>
          </a:graphicData>
        </a:graphic>
      </p:graphicFrame>
      <p:sp>
        <p:nvSpPr>
          <p:cNvPr id="34" name="Text Placeholder 33">
            <a:extLst>
              <a:ext uri="{FF2B5EF4-FFF2-40B4-BE49-F238E27FC236}">
                <a16:creationId xmlns:a16="http://schemas.microsoft.com/office/drawing/2014/main" id="{85F954A3-1EAC-45E0-B349-CA5CB13C6C06}"/>
              </a:ext>
            </a:extLst>
          </p:cNvPr>
          <p:cNvSpPr>
            <a:spLocks noGrp="1"/>
          </p:cNvSpPr>
          <p:nvPr>
            <p:ph type="body" sz="quarter" idx="22"/>
          </p:nvPr>
        </p:nvSpPr>
        <p:spPr>
          <a:xfrm>
            <a:off x="1182063" y="2418026"/>
            <a:ext cx="1611892" cy="1151632"/>
          </a:xfrm>
        </p:spPr>
        <p:txBody>
          <a:bodyPr/>
          <a:lstStyle/>
          <a:p>
            <a:r>
              <a:rPr lang="en-US" dirty="0"/>
              <a:t> </a:t>
            </a:r>
          </a:p>
          <a:p>
            <a:endParaRPr lang="en-US" dirty="0"/>
          </a:p>
        </p:txBody>
      </p:sp>
      <p:sp>
        <p:nvSpPr>
          <p:cNvPr id="26" name="Text Placeholder 25">
            <a:extLst>
              <a:ext uri="{FF2B5EF4-FFF2-40B4-BE49-F238E27FC236}">
                <a16:creationId xmlns:a16="http://schemas.microsoft.com/office/drawing/2014/main" id="{A0F52927-1C90-418F-AD2E-50A3404A4A36}"/>
              </a:ext>
            </a:extLst>
          </p:cNvPr>
          <p:cNvSpPr>
            <a:spLocks noGrp="1"/>
          </p:cNvSpPr>
          <p:nvPr>
            <p:ph type="body" sz="quarter" idx="13"/>
          </p:nvPr>
        </p:nvSpPr>
        <p:spPr>
          <a:xfrm>
            <a:off x="796816" y="4133093"/>
            <a:ext cx="2382386" cy="613702"/>
          </a:xfrm>
        </p:spPr>
        <p:txBody>
          <a:bodyPr/>
          <a:lstStyle/>
          <a:p>
            <a:r>
              <a:rPr lang="en-US" dirty="0"/>
              <a:t> </a:t>
            </a:r>
          </a:p>
          <a:p>
            <a:endParaRPr lang="en-US" dirty="0"/>
          </a:p>
        </p:txBody>
      </p:sp>
      <p:sp>
        <p:nvSpPr>
          <p:cNvPr id="27" name="Text Placeholder 26">
            <a:extLst>
              <a:ext uri="{FF2B5EF4-FFF2-40B4-BE49-F238E27FC236}">
                <a16:creationId xmlns:a16="http://schemas.microsoft.com/office/drawing/2014/main" id="{37B13ECA-D5B9-4665-9100-4329449CD7A1}"/>
              </a:ext>
            </a:extLst>
          </p:cNvPr>
          <p:cNvSpPr>
            <a:spLocks noGrp="1"/>
          </p:cNvSpPr>
          <p:nvPr>
            <p:ph type="body" sz="quarter" idx="15"/>
          </p:nvPr>
        </p:nvSpPr>
        <p:spPr>
          <a:xfrm>
            <a:off x="796816" y="1829731"/>
            <a:ext cx="9846046" cy="3780225"/>
          </a:xfrm>
        </p:spPr>
        <p:txBody>
          <a:bodyPr>
            <a:noAutofit/>
          </a:bodyPr>
          <a:lstStyle/>
          <a:p>
            <a:r>
              <a:rPr lang="en-US" sz="2000" dirty="0"/>
              <a:t>Point cloud technology is a transformative tool in fields like autonomous driving, robotics, architecture, and medical imaging, enabling accurate 3D spatial data representation. Despite challenges like irregularity, noise, and computational demands, advancements such as deep learning, graph-based techniques, and multi-scale feature extraction have enhanced processing efficiency and scalability. Applications include as-built models in construction, surgical planning in healthcare, and environmental perception for autonomous systems. Future research aims to address challenges in real-time processing, large-scale data handling, and AI integration, promising new innovations in 3D modeling and beyond.</a:t>
            </a:r>
          </a:p>
        </p:txBody>
      </p:sp>
      <p:graphicFrame>
        <p:nvGraphicFramePr>
          <p:cNvPr id="7" name="Chart 6">
            <a:extLst>
              <a:ext uri="{FF2B5EF4-FFF2-40B4-BE49-F238E27FC236}">
                <a16:creationId xmlns:a16="http://schemas.microsoft.com/office/drawing/2014/main" id="{4E5713F8-4BD1-4F5A-958E-38D193282F8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588188263"/>
              </p:ext>
            </p:extLst>
          </p:nvPr>
        </p:nvGraphicFramePr>
        <p:xfrm>
          <a:off x="3093654" y="1929860"/>
          <a:ext cx="3154656" cy="2103104"/>
        </p:xfrm>
        <a:graphic>
          <a:graphicData uri="http://schemas.openxmlformats.org/drawingml/2006/chart">
            <c:chart xmlns:c="http://schemas.openxmlformats.org/drawingml/2006/chart" xmlns:r="http://schemas.openxmlformats.org/officeDocument/2006/relationships" r:id="rId3"/>
          </a:graphicData>
        </a:graphic>
      </p:graphicFrame>
      <p:sp>
        <p:nvSpPr>
          <p:cNvPr id="37" name="Text Placeholder 36">
            <a:extLst>
              <a:ext uri="{FF2B5EF4-FFF2-40B4-BE49-F238E27FC236}">
                <a16:creationId xmlns:a16="http://schemas.microsoft.com/office/drawing/2014/main" id="{A5B6CF8D-4C68-40CD-A4BC-358825782940}"/>
              </a:ext>
            </a:extLst>
          </p:cNvPr>
          <p:cNvSpPr>
            <a:spLocks noGrp="1"/>
          </p:cNvSpPr>
          <p:nvPr>
            <p:ph type="body" sz="quarter" idx="25"/>
          </p:nvPr>
        </p:nvSpPr>
        <p:spPr>
          <a:xfrm>
            <a:off x="3865591" y="2418026"/>
            <a:ext cx="1611892" cy="1151632"/>
          </a:xfrm>
        </p:spPr>
        <p:txBody>
          <a:bodyPr/>
          <a:lstStyle/>
          <a:p>
            <a:r>
              <a:rPr lang="en-US" dirty="0"/>
              <a:t> </a:t>
            </a:r>
          </a:p>
          <a:p>
            <a:endParaRPr lang="en-US" dirty="0"/>
          </a:p>
        </p:txBody>
      </p:sp>
      <p:sp>
        <p:nvSpPr>
          <p:cNvPr id="28" name="Text Placeholder 27">
            <a:extLst>
              <a:ext uri="{FF2B5EF4-FFF2-40B4-BE49-F238E27FC236}">
                <a16:creationId xmlns:a16="http://schemas.microsoft.com/office/drawing/2014/main" id="{C152BCFD-FB2E-46FB-97FD-3B9579D9CDD3}"/>
              </a:ext>
            </a:extLst>
          </p:cNvPr>
          <p:cNvSpPr>
            <a:spLocks noGrp="1"/>
          </p:cNvSpPr>
          <p:nvPr>
            <p:ph type="body" sz="quarter" idx="16"/>
          </p:nvPr>
        </p:nvSpPr>
        <p:spPr>
          <a:xfrm>
            <a:off x="3480344" y="4133093"/>
            <a:ext cx="2382386" cy="613702"/>
          </a:xfrm>
        </p:spPr>
        <p:txBody>
          <a:bodyPr/>
          <a:lstStyle/>
          <a:p>
            <a:r>
              <a:rPr lang="en-US" dirty="0"/>
              <a:t> </a:t>
            </a:r>
          </a:p>
          <a:p>
            <a:endParaRPr lang="en-US" dirty="0"/>
          </a:p>
          <a:p>
            <a:endParaRPr lang="en-US" dirty="0"/>
          </a:p>
        </p:txBody>
      </p:sp>
      <p:sp>
        <p:nvSpPr>
          <p:cNvPr id="29" name="Text Placeholder 28">
            <a:extLst>
              <a:ext uri="{FF2B5EF4-FFF2-40B4-BE49-F238E27FC236}">
                <a16:creationId xmlns:a16="http://schemas.microsoft.com/office/drawing/2014/main" id="{0A53AC78-9DEF-4337-81E7-D9F9AF1F31EB}"/>
              </a:ext>
            </a:extLst>
          </p:cNvPr>
          <p:cNvSpPr>
            <a:spLocks noGrp="1"/>
          </p:cNvSpPr>
          <p:nvPr>
            <p:ph type="body" sz="quarter" idx="17"/>
          </p:nvPr>
        </p:nvSpPr>
        <p:spPr>
          <a:xfrm>
            <a:off x="3480344" y="4752021"/>
            <a:ext cx="2382386" cy="857935"/>
          </a:xfrm>
        </p:spPr>
        <p:txBody>
          <a:bodyPr/>
          <a:lstStyle/>
          <a:p>
            <a:r>
              <a:rPr lang="en-US" dirty="0"/>
              <a:t> </a:t>
            </a:r>
          </a:p>
          <a:p>
            <a:endParaRPr lang="en-US" dirty="0"/>
          </a:p>
        </p:txBody>
      </p:sp>
      <p:sp>
        <p:nvSpPr>
          <p:cNvPr id="35" name="Text Placeholder 34">
            <a:extLst>
              <a:ext uri="{FF2B5EF4-FFF2-40B4-BE49-F238E27FC236}">
                <a16:creationId xmlns:a16="http://schemas.microsoft.com/office/drawing/2014/main" id="{FAB27076-3031-420C-BA49-E845E9FB211C}"/>
              </a:ext>
            </a:extLst>
          </p:cNvPr>
          <p:cNvSpPr>
            <a:spLocks noGrp="1"/>
          </p:cNvSpPr>
          <p:nvPr>
            <p:ph type="body" sz="quarter" idx="23"/>
          </p:nvPr>
        </p:nvSpPr>
        <p:spPr>
          <a:xfrm>
            <a:off x="6549119" y="2418026"/>
            <a:ext cx="1611892" cy="1151632"/>
          </a:xfrm>
        </p:spPr>
        <p:txBody>
          <a:bodyPr/>
          <a:lstStyle/>
          <a:p>
            <a:r>
              <a:rPr lang="en-US" dirty="0"/>
              <a:t> </a:t>
            </a:r>
          </a:p>
          <a:p>
            <a:endParaRPr lang="en-US" dirty="0"/>
          </a:p>
        </p:txBody>
      </p:sp>
      <p:sp>
        <p:nvSpPr>
          <p:cNvPr id="30" name="Text Placeholder 29">
            <a:extLst>
              <a:ext uri="{FF2B5EF4-FFF2-40B4-BE49-F238E27FC236}">
                <a16:creationId xmlns:a16="http://schemas.microsoft.com/office/drawing/2014/main" id="{674D4F8B-10DE-4273-B585-F14235FFCDFB}"/>
              </a:ext>
            </a:extLst>
          </p:cNvPr>
          <p:cNvSpPr>
            <a:spLocks noGrp="1"/>
          </p:cNvSpPr>
          <p:nvPr>
            <p:ph type="body" sz="quarter" idx="18"/>
          </p:nvPr>
        </p:nvSpPr>
        <p:spPr>
          <a:xfrm>
            <a:off x="6163872" y="4133093"/>
            <a:ext cx="2382386" cy="613702"/>
          </a:xfrm>
        </p:spPr>
        <p:txBody>
          <a:bodyPr>
            <a:normAutofit/>
          </a:bodyPr>
          <a:lstStyle/>
          <a:p>
            <a:r>
              <a:rPr lang="en-US" dirty="0"/>
              <a:t> </a:t>
            </a:r>
          </a:p>
          <a:p>
            <a:endParaRPr lang="en-US" dirty="0"/>
          </a:p>
        </p:txBody>
      </p:sp>
      <p:sp>
        <p:nvSpPr>
          <p:cNvPr id="31" name="Text Placeholder 30">
            <a:extLst>
              <a:ext uri="{FF2B5EF4-FFF2-40B4-BE49-F238E27FC236}">
                <a16:creationId xmlns:a16="http://schemas.microsoft.com/office/drawing/2014/main" id="{F475A6F5-6459-4754-BF1B-6983DA5BC099}"/>
              </a:ext>
            </a:extLst>
          </p:cNvPr>
          <p:cNvSpPr>
            <a:spLocks noGrp="1"/>
          </p:cNvSpPr>
          <p:nvPr>
            <p:ph type="body" sz="quarter" idx="19"/>
          </p:nvPr>
        </p:nvSpPr>
        <p:spPr>
          <a:xfrm>
            <a:off x="6163872" y="4752021"/>
            <a:ext cx="2382386" cy="857935"/>
          </a:xfrm>
        </p:spPr>
        <p:txBody>
          <a:bodyPr/>
          <a:lstStyle/>
          <a:p>
            <a:r>
              <a:rPr lang="en-US" dirty="0"/>
              <a:t> </a:t>
            </a:r>
          </a:p>
          <a:p>
            <a:endParaRPr lang="en-US" dirty="0"/>
          </a:p>
        </p:txBody>
      </p:sp>
      <p:graphicFrame>
        <p:nvGraphicFramePr>
          <p:cNvPr id="11" name="Chart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287084399"/>
              </p:ext>
            </p:extLst>
          </p:nvPr>
        </p:nvGraphicFramePr>
        <p:xfrm>
          <a:off x="8460710" y="1929860"/>
          <a:ext cx="3154656" cy="2103104"/>
        </p:xfrm>
        <a:graphic>
          <a:graphicData uri="http://schemas.openxmlformats.org/drawingml/2006/chart">
            <c:chart xmlns:c="http://schemas.openxmlformats.org/drawingml/2006/chart" xmlns:r="http://schemas.openxmlformats.org/officeDocument/2006/relationships" r:id="rId4"/>
          </a:graphicData>
        </a:graphic>
      </p:graphicFrame>
      <p:sp>
        <p:nvSpPr>
          <p:cNvPr id="36" name="Text Placeholder 35">
            <a:extLst>
              <a:ext uri="{FF2B5EF4-FFF2-40B4-BE49-F238E27FC236}">
                <a16:creationId xmlns:a16="http://schemas.microsoft.com/office/drawing/2014/main" id="{24AC2074-BC52-48C5-931D-3BB4A8B0B99B}"/>
              </a:ext>
            </a:extLst>
          </p:cNvPr>
          <p:cNvSpPr>
            <a:spLocks noGrp="1"/>
          </p:cNvSpPr>
          <p:nvPr>
            <p:ph type="body" sz="quarter" idx="24"/>
          </p:nvPr>
        </p:nvSpPr>
        <p:spPr>
          <a:xfrm>
            <a:off x="9232646" y="2418026"/>
            <a:ext cx="1611892" cy="1151632"/>
          </a:xfrm>
        </p:spPr>
        <p:txBody>
          <a:bodyPr/>
          <a:lstStyle/>
          <a:p>
            <a:r>
              <a:rPr lang="en-US" dirty="0"/>
              <a:t> </a:t>
            </a:r>
          </a:p>
          <a:p>
            <a:endParaRPr lang="en-US" dirty="0"/>
          </a:p>
        </p:txBody>
      </p:sp>
      <p:sp>
        <p:nvSpPr>
          <p:cNvPr id="32" name="Text Placeholder 31">
            <a:extLst>
              <a:ext uri="{FF2B5EF4-FFF2-40B4-BE49-F238E27FC236}">
                <a16:creationId xmlns:a16="http://schemas.microsoft.com/office/drawing/2014/main" id="{A13FB31D-1957-4294-9D78-4274ACAAF612}"/>
              </a:ext>
            </a:extLst>
          </p:cNvPr>
          <p:cNvSpPr>
            <a:spLocks noGrp="1"/>
          </p:cNvSpPr>
          <p:nvPr>
            <p:ph type="body" sz="quarter" idx="20"/>
          </p:nvPr>
        </p:nvSpPr>
        <p:spPr>
          <a:xfrm>
            <a:off x="8847399" y="4133093"/>
            <a:ext cx="2382386" cy="613702"/>
          </a:xfrm>
        </p:spPr>
        <p:txBody>
          <a:bodyPr/>
          <a:lstStyle/>
          <a:p>
            <a:r>
              <a:rPr lang="en-US" dirty="0"/>
              <a:t> </a:t>
            </a:r>
          </a:p>
          <a:p>
            <a:endParaRPr lang="en-US" dirty="0"/>
          </a:p>
        </p:txBody>
      </p:sp>
      <p:sp>
        <p:nvSpPr>
          <p:cNvPr id="33" name="Text Placeholder 32">
            <a:extLst>
              <a:ext uri="{FF2B5EF4-FFF2-40B4-BE49-F238E27FC236}">
                <a16:creationId xmlns:a16="http://schemas.microsoft.com/office/drawing/2014/main" id="{07490C32-D0EF-409A-8838-0ADB755999AA}"/>
              </a:ext>
            </a:extLst>
          </p:cNvPr>
          <p:cNvSpPr>
            <a:spLocks noGrp="1"/>
          </p:cNvSpPr>
          <p:nvPr>
            <p:ph type="body" sz="quarter" idx="21"/>
          </p:nvPr>
        </p:nvSpPr>
        <p:spPr>
          <a:xfrm>
            <a:off x="8847399" y="4752021"/>
            <a:ext cx="2382386" cy="857935"/>
          </a:xfrm>
        </p:spPr>
        <p:txBody>
          <a:bodyPr/>
          <a:lstStyle/>
          <a:p>
            <a:r>
              <a:rPr lang="en-US" dirty="0"/>
              <a:t> </a:t>
            </a:r>
          </a:p>
          <a:p>
            <a:endParaRPr lang="en-US" dirty="0"/>
          </a:p>
        </p:txBody>
      </p:sp>
      <p:sp>
        <p:nvSpPr>
          <p:cNvPr id="51" name="Date Placeholder 50">
            <a:extLst>
              <a:ext uri="{FF2B5EF4-FFF2-40B4-BE49-F238E27FC236}">
                <a16:creationId xmlns:a16="http://schemas.microsoft.com/office/drawing/2014/main" id="{04CAC2AB-5761-44BB-98FA-2160C470E891}"/>
              </a:ext>
            </a:extLst>
          </p:cNvPr>
          <p:cNvSpPr>
            <a:spLocks noGrp="1"/>
          </p:cNvSpPr>
          <p:nvPr>
            <p:ph type="dt" sz="half" idx="10"/>
          </p:nvPr>
        </p:nvSpPr>
        <p:spPr>
          <a:xfrm>
            <a:off x="734505" y="6375203"/>
            <a:ext cx="2743200" cy="365125"/>
          </a:xfrm>
        </p:spPr>
        <p:txBody>
          <a:bodyPr/>
          <a:lstStyle/>
          <a:p>
            <a:endParaRPr lang="en-US" dirty="0"/>
          </a:p>
          <a:p>
            <a:r>
              <a:rPr lang="en-US" dirty="0"/>
              <a:t> </a:t>
            </a:r>
          </a:p>
          <a:p>
            <a:endParaRPr lang="en-US" dirty="0"/>
          </a:p>
        </p:txBody>
      </p:sp>
      <p:sp>
        <p:nvSpPr>
          <p:cNvPr id="52" name="Footer Placeholder 51">
            <a:extLst>
              <a:ext uri="{FF2B5EF4-FFF2-40B4-BE49-F238E27FC236}">
                <a16:creationId xmlns:a16="http://schemas.microsoft.com/office/drawing/2014/main" id="{7026ED2A-0000-445D-B5A1-8A5D0E287FA7}"/>
              </a:ext>
            </a:extLst>
          </p:cNvPr>
          <p:cNvSpPr>
            <a:spLocks noGrp="1"/>
          </p:cNvSpPr>
          <p:nvPr>
            <p:ph type="ftr" sz="quarter" idx="11"/>
          </p:nvPr>
        </p:nvSpPr>
        <p:spPr>
          <a:xfrm>
            <a:off x="3934905" y="6375203"/>
            <a:ext cx="4114800" cy="365125"/>
          </a:xfrm>
        </p:spPr>
        <p:txBody>
          <a:bodyPr/>
          <a:lstStyle/>
          <a:p>
            <a:r>
              <a:rPr lang="en-US" dirty="0"/>
              <a:t> </a:t>
            </a:r>
          </a:p>
          <a:p>
            <a:endParaRPr lang="en-US" dirty="0"/>
          </a:p>
        </p:txBody>
      </p:sp>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506905" y="6375203"/>
            <a:ext cx="2743200" cy="365125"/>
          </a:xfrm>
        </p:spPr>
        <p:txBody>
          <a:bodyPr/>
          <a:lstStyle/>
          <a:p>
            <a:endParaRPr lang="en-US" dirty="0"/>
          </a:p>
          <a:p>
            <a:endParaRPr lang="en-US" dirty="0"/>
          </a:p>
        </p:txBody>
      </p:sp>
    </p:spTree>
    <p:extLst>
      <p:ext uri="{BB962C8B-B14F-4D97-AF65-F5344CB8AC3E}">
        <p14:creationId xmlns:p14="http://schemas.microsoft.com/office/powerpoint/2010/main" val="42317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1"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dirty="0"/>
              <a:t>Group Members</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0" y="3007594"/>
            <a:ext cx="6019800" cy="1731145"/>
          </a:xfrm>
        </p:spPr>
        <p:txBody>
          <a:bodyPr>
            <a:normAutofit fontScale="92500" lnSpcReduction="20000"/>
          </a:bodyPr>
          <a:lstStyle/>
          <a:p>
            <a:r>
              <a:rPr lang="en-US" sz="1500" dirty="0" err="1">
                <a:solidFill>
                  <a:schemeClr val="bg1"/>
                </a:solidFill>
              </a:rPr>
              <a:t>Name:</a:t>
            </a:r>
            <a:r>
              <a:rPr lang="en-US" sz="1500" b="0" i="0" dirty="0" err="1">
                <a:solidFill>
                  <a:schemeClr val="bg1"/>
                </a:solidFill>
                <a:effectLst/>
                <a:latin typeface="Segoe UI Historic" panose="020B0502040204020203" pitchFamily="34" charset="0"/>
              </a:rPr>
              <a:t>Alamin</a:t>
            </a:r>
            <a:r>
              <a:rPr lang="en-US" sz="1500" b="0" i="0" dirty="0">
                <a:solidFill>
                  <a:schemeClr val="bg1"/>
                </a:solidFill>
                <a:effectLst/>
                <a:latin typeface="Segoe UI Historic" panose="020B0502040204020203" pitchFamily="34" charset="0"/>
              </a:rPr>
              <a:t> Sheikh Naim </a:t>
            </a:r>
            <a:r>
              <a:rPr lang="en-US" sz="1500" dirty="0">
                <a:solidFill>
                  <a:schemeClr val="bg1"/>
                </a:solidFill>
              </a:rPr>
              <a:t>       Name: </a:t>
            </a:r>
            <a:r>
              <a:rPr lang="en-US" sz="1500" dirty="0" err="1">
                <a:solidFill>
                  <a:schemeClr val="bg1"/>
                </a:solidFill>
              </a:rPr>
              <a:t>Muhaiminul</a:t>
            </a:r>
            <a:r>
              <a:rPr lang="en-US" sz="1500" dirty="0">
                <a:solidFill>
                  <a:schemeClr val="bg1"/>
                </a:solidFill>
              </a:rPr>
              <a:t> Hasan Dihan</a:t>
            </a:r>
          </a:p>
          <a:p>
            <a:r>
              <a:rPr lang="en-US" sz="1500" dirty="0">
                <a:solidFill>
                  <a:schemeClr val="bg1"/>
                </a:solidFill>
              </a:rPr>
              <a:t>ID:2013556642                              ID:2111208642</a:t>
            </a:r>
          </a:p>
          <a:p>
            <a:endParaRPr lang="en-US" dirty="0"/>
          </a:p>
          <a:p>
            <a:r>
              <a:rPr lang="en-US" sz="1500" dirty="0" err="1">
                <a:solidFill>
                  <a:schemeClr val="bg1"/>
                </a:solidFill>
              </a:rPr>
              <a:t>Name:Tawhid</a:t>
            </a:r>
            <a:r>
              <a:rPr lang="en-US" sz="1500" dirty="0">
                <a:solidFill>
                  <a:schemeClr val="bg1"/>
                </a:solidFill>
              </a:rPr>
              <a:t> Islam                       </a:t>
            </a:r>
            <a:r>
              <a:rPr lang="en-US" sz="1500" dirty="0" err="1">
                <a:solidFill>
                  <a:schemeClr val="bg1"/>
                </a:solidFill>
              </a:rPr>
              <a:t>Name:Ahmed</a:t>
            </a:r>
            <a:r>
              <a:rPr lang="en-US" sz="1500" dirty="0">
                <a:solidFill>
                  <a:schemeClr val="bg1"/>
                </a:solidFill>
              </a:rPr>
              <a:t> </a:t>
            </a:r>
            <a:r>
              <a:rPr lang="en-US" sz="1500" dirty="0" err="1">
                <a:solidFill>
                  <a:schemeClr val="bg1"/>
                </a:solidFill>
              </a:rPr>
              <a:t>Sadman</a:t>
            </a:r>
            <a:endParaRPr lang="en-US" sz="1500" dirty="0">
              <a:solidFill>
                <a:schemeClr val="bg1"/>
              </a:solidFill>
            </a:endParaRPr>
          </a:p>
          <a:p>
            <a:r>
              <a:rPr lang="en-US" sz="1500" dirty="0">
                <a:solidFill>
                  <a:schemeClr val="bg1"/>
                </a:solidFill>
              </a:rPr>
              <a:t>ID:2021499042                               </a:t>
            </a:r>
            <a:r>
              <a:rPr lang="en-US" sz="1500" dirty="0">
                <a:solidFill>
                  <a:schemeClr val="bg1">
                    <a:lumMod val="95000"/>
                  </a:schemeClr>
                </a:solidFill>
              </a:rPr>
              <a:t>ID:2014094046</a:t>
            </a:r>
          </a:p>
          <a:p>
            <a:endParaRPr lang="en-US" dirty="0"/>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8/06/20XX</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4997315" y="840294"/>
            <a:ext cx="5184648" cy="466344"/>
          </a:xfrm>
        </p:spPr>
        <p:txBody>
          <a:bodyPr/>
          <a:lstStyle/>
          <a:p>
            <a:r>
              <a:rPr lang="en-US" dirty="0">
                <a:ea typeface="+mn-ea"/>
                <a:cs typeface="+mn-cs"/>
              </a:rPr>
              <a:t>Introduction </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normAutofit fontScale="55000" lnSpcReduction="20000"/>
          </a:bodyPr>
          <a:lstStyle/>
          <a:p>
            <a:r>
              <a:rPr lang="en-ZA" dirty="0"/>
              <a:t> </a:t>
            </a:r>
          </a:p>
          <a:p>
            <a:r>
              <a:rPr lang="en-ZA" dirty="0"/>
              <a:t>​</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normAutofit/>
          </a:bodyPr>
          <a:lstStyle/>
          <a:p>
            <a:r>
              <a:rPr lang="en-US" dirty="0"/>
              <a:t> </a:t>
            </a:r>
          </a:p>
          <a:p>
            <a:endParaRPr lang="en-US" dirty="0"/>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1618727"/>
            <a:ext cx="8801997" cy="3567435"/>
          </a:xfrm>
        </p:spPr>
        <p:txBody>
          <a:bodyPr>
            <a:noAutofit/>
          </a:bodyPr>
          <a:lstStyle/>
          <a:p>
            <a:r>
              <a:rPr lang="en-US" sz="2400" b="0" i="0" dirty="0">
                <a:solidFill>
                  <a:srgbClr val="FFFFFF"/>
                </a:solidFill>
                <a:effectLst/>
                <a:latin typeface="Segoe UI Historic" panose="020B0502040204020203" pitchFamily="34" charset="0"/>
              </a:rPr>
              <a:t>Point cloud systems digitize the physical world by capturing millions of precise spatial data points, forming 3D models of objects or environments. Generated by technologies like LiDAR and 3D scanning, they revolutionize industries from autonomous driving to architecture. These dense data clusters unlock unparalleled accuracy, enabling visualization, analysis, and innovation in recreating and interacting with our world digitally.</a:t>
            </a:r>
            <a:endParaRPr lang="en-US" sz="2400"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5693790"/>
            <a:ext cx="3695653" cy="154932"/>
          </a:xfrm>
        </p:spPr>
        <p:txBody>
          <a:bodyPr>
            <a:normAutofit fontScale="25000" lnSpcReduction="20000"/>
          </a:bodyPr>
          <a:lstStyle/>
          <a:p>
            <a:r>
              <a:rPr lang="en-US" dirty="0"/>
              <a:t>  </a:t>
            </a:r>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 </a:t>
            </a:r>
          </a:p>
          <a:p>
            <a:endParaRPr lang="en-US" dirty="0"/>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 </a:t>
            </a:r>
          </a:p>
          <a:p>
            <a:endParaRPr lang="en-US" dirty="0"/>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r>
              <a:rPr lang="en-US" dirty="0"/>
              <a:t> </a:t>
            </a:r>
          </a:p>
          <a:p>
            <a:endParaRPr lang="en-US" dirty="0"/>
          </a:p>
        </p:txBody>
      </p:sp>
    </p:spTree>
    <p:extLst>
      <p:ext uri="{BB962C8B-B14F-4D97-AF65-F5344CB8AC3E}">
        <p14:creationId xmlns:p14="http://schemas.microsoft.com/office/powerpoint/2010/main" val="3324314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491269"/>
            <a:ext cx="7286605" cy="634323"/>
          </a:xfrm>
        </p:spPr>
        <p:txBody>
          <a:bodyPr/>
          <a:lstStyle/>
          <a:p>
            <a:r>
              <a:rPr lang="en-US" dirty="0"/>
              <a:t>Applications in Industries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1512564"/>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2186480"/>
            <a:ext cx="2383764" cy="365125"/>
          </a:xfrm>
        </p:spPr>
        <p:txBody>
          <a:bodyPr>
            <a:normAutofit fontScale="77500" lnSpcReduction="20000"/>
          </a:bodyPr>
          <a:lstStyle/>
          <a:p>
            <a:r>
              <a:rPr lang="en-US" dirty="0"/>
              <a:t>Architecture &amp; Construction</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2686292"/>
            <a:ext cx="2383764" cy="3092339"/>
          </a:xfrm>
        </p:spPr>
        <p:txBody>
          <a:bodyPr>
            <a:normAutofit fontScale="85000" lnSpcReduction="10000"/>
          </a:bodyPr>
          <a:lstStyle/>
          <a:p>
            <a:pPr algn="l"/>
            <a:r>
              <a:rPr lang="en-US" sz="1700" dirty="0">
                <a:latin typeface="Times New Roman" panose="02020603050405020304" pitchFamily="18" charset="0"/>
                <a:cs typeface="Times New Roman" panose="02020603050405020304" pitchFamily="18" charset="0"/>
              </a:rPr>
              <a:t>Point clouds in architecture and construction are used for precise 3D modeling, creating accurate as-built documentation, aiding in design and renovation projects, enabling virtual walkthroughs, improving structural analysis, and enhancing collaboration through real-time data integration and visualization.</a:t>
            </a:r>
          </a:p>
          <a:p>
            <a:pPr algn="l"/>
            <a:endParaRPr lang="en-US" dirty="0">
              <a:latin typeface="Times New Roman" panose="02020603050405020304" pitchFamily="18" charset="0"/>
              <a:cs typeface="Times New Roman" panose="02020603050405020304" pitchFamily="18" charset="0"/>
            </a:endParaRP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0889" y="1396240"/>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581400" y="2174782"/>
            <a:ext cx="2502719" cy="365125"/>
          </a:xfrm>
        </p:spPr>
        <p:txBody>
          <a:bodyPr>
            <a:normAutofit fontScale="77500" lnSpcReduction="20000"/>
          </a:bodyPr>
          <a:lstStyle/>
          <a:p>
            <a:r>
              <a:rPr lang="en-US" dirty="0"/>
              <a:t>Automotive and Aerospace</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0759" y="2665976"/>
            <a:ext cx="2383764" cy="2942972"/>
          </a:xfrm>
        </p:spPr>
        <p:txBody>
          <a:bodyPr>
            <a:normAutofit/>
          </a:bodyPr>
          <a:lstStyle/>
          <a:p>
            <a:pPr algn="l"/>
            <a:r>
              <a:rPr lang="en-US" b="0" i="0" dirty="0">
                <a:solidFill>
                  <a:srgbClr val="FFFFFF"/>
                </a:solidFill>
                <a:effectLst/>
                <a:latin typeface="Times New Roman" panose="02020603050405020304" pitchFamily="18" charset="0"/>
                <a:cs typeface="Times New Roman" panose="02020603050405020304" pitchFamily="18" charset="0"/>
              </a:rPr>
              <a:t>In automotive and aerospace, point clouds enable precise 3D scanning for design, prototyping, reverse engineering, quality control, and inspection, enhancing production accuracy, reducing errors, and optimizing component integration and performance testing.</a:t>
            </a:r>
            <a:endParaRPr lang="en-US" dirty="0">
              <a:latin typeface="Times New Roman" panose="02020603050405020304" pitchFamily="18" charset="0"/>
              <a:cs typeface="Times New Roman" panose="02020603050405020304" pitchFamily="18" charset="0"/>
            </a:endParaRPr>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1382841"/>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7" y="2183538"/>
            <a:ext cx="2383765" cy="365125"/>
          </a:xfrm>
        </p:spPr>
        <p:txBody>
          <a:bodyPr>
            <a:normAutofit fontScale="92500"/>
          </a:bodyPr>
          <a:lstStyle/>
          <a:p>
            <a:r>
              <a:rPr lang="en-US" dirty="0"/>
              <a:t>Gaming and Film</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00413" y="2674326"/>
            <a:ext cx="2743200" cy="2431724"/>
          </a:xfrm>
        </p:spPr>
        <p:txBody>
          <a:bodyPr>
            <a:normAutofit/>
          </a:bodyPr>
          <a:lstStyle/>
          <a:p>
            <a:pPr algn="l"/>
            <a:r>
              <a:rPr lang="en-US" dirty="0">
                <a:latin typeface="Times New Roman" panose="02020603050405020304" pitchFamily="18" charset="0"/>
                <a:cs typeface="Times New Roman" panose="02020603050405020304" pitchFamily="18" charset="0"/>
              </a:rPr>
              <a:t>Gaming and film use immersive 3D environments for VR and CGI, delivering realistic visuals, interactive worlds, and lifelike animations. These technologies redefine storytelling, enabling audiences to engage with unparalleled depth and realism.</a:t>
            </a:r>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56214" y="1306182"/>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7751" y="2090276"/>
            <a:ext cx="2383765" cy="365125"/>
          </a:xfrm>
        </p:spPr>
        <p:txBody>
          <a:bodyPr>
            <a:normAutofit/>
          </a:bodyPr>
          <a:lstStyle/>
          <a:p>
            <a:r>
              <a:rPr lang="en-US" dirty="0"/>
              <a:t>Healthcare</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489503" y="2592764"/>
            <a:ext cx="2383765" cy="3516545"/>
          </a:xfrm>
        </p:spPr>
        <p:txBody>
          <a:bodyPr>
            <a:normAutofit/>
          </a:bodyPr>
          <a:lstStyle/>
          <a:p>
            <a:pPr algn="l"/>
            <a:r>
              <a:rPr lang="en-US" dirty="0">
                <a:latin typeface="Times New Roman" panose="02020603050405020304" pitchFamily="18" charset="0"/>
                <a:cs typeface="Times New Roman" panose="02020603050405020304" pitchFamily="18" charset="0"/>
              </a:rPr>
              <a:t>Point cloud systems in healthcare enable precise 3D models of organs, tissues, and facilities. They aid in diagnosis, surgical planning, custom prosthetics, robotic surgeries, and physical therapy. This technology enhances precision, customization, and innovation for better patient care.</a:t>
            </a:r>
          </a:p>
          <a:p>
            <a:pPr algn="l"/>
            <a:endParaRPr 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 </a:t>
            </a:r>
          </a:p>
          <a:p>
            <a:endParaRPr lang="en-US" dirty="0"/>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 </a:t>
            </a:r>
          </a:p>
          <a:p>
            <a:endParaRPr lang="en-US"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r>
              <a:rPr lang="en-US" dirty="0"/>
              <a:t> </a:t>
            </a:r>
          </a:p>
          <a:p>
            <a:endParaRPr lang="en-US" dirty="0"/>
          </a:p>
        </p:txBody>
      </p:sp>
    </p:spTree>
    <p:extLst>
      <p:ext uri="{BB962C8B-B14F-4D97-AF65-F5344CB8AC3E}">
        <p14:creationId xmlns:p14="http://schemas.microsoft.com/office/powerpoint/2010/main" val="237882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E7B26-6E42-B1F3-9EAE-6E0512E45CAF}"/>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1A70EC5F-F337-B292-49C6-17F4FD9E121F}"/>
              </a:ext>
            </a:extLst>
          </p:cNvPr>
          <p:cNvSpPr>
            <a:spLocks noGrp="1"/>
          </p:cNvSpPr>
          <p:nvPr>
            <p:ph type="title"/>
          </p:nvPr>
        </p:nvSpPr>
        <p:spPr>
          <a:xfrm>
            <a:off x="2159728" y="399807"/>
            <a:ext cx="8533690" cy="752206"/>
          </a:xfrm>
        </p:spPr>
        <p:txBody>
          <a:bodyPr/>
          <a:lstStyle/>
          <a:p>
            <a:r>
              <a:rPr lang="en-US" sz="3200" dirty="0">
                <a:effectLst/>
                <a:latin typeface="Times New Roman" panose="02020603050405020304" pitchFamily="18" charset="0"/>
                <a:ea typeface="Times New Roman" panose="02020603050405020304" pitchFamily="18" charset="0"/>
              </a:rPr>
              <a:t>Key Benefits of Point Cloud</a:t>
            </a:r>
            <a:endParaRPr lang="en-US" sz="3200" dirty="0">
              <a:solidFill>
                <a:schemeClr val="accent6">
                  <a:lumMod val="75000"/>
                </a:schemeClr>
              </a:solidFill>
            </a:endParaRPr>
          </a:p>
        </p:txBody>
      </p:sp>
      <p:sp>
        <p:nvSpPr>
          <p:cNvPr id="4" name="Text Placeholder 3">
            <a:extLst>
              <a:ext uri="{FF2B5EF4-FFF2-40B4-BE49-F238E27FC236}">
                <a16:creationId xmlns:a16="http://schemas.microsoft.com/office/drawing/2014/main" id="{6E739A3A-4385-8BF2-A325-F0EC18B1997D}"/>
              </a:ext>
            </a:extLst>
          </p:cNvPr>
          <p:cNvSpPr>
            <a:spLocks noGrp="1"/>
          </p:cNvSpPr>
          <p:nvPr>
            <p:ph type="body" sz="quarter" idx="14"/>
          </p:nvPr>
        </p:nvSpPr>
        <p:spPr>
          <a:xfrm>
            <a:off x="1201068" y="2806964"/>
            <a:ext cx="2693128" cy="991689"/>
          </a:xfrm>
        </p:spPr>
        <p:txBody>
          <a:bodyPr/>
          <a:lstStyle/>
          <a:p>
            <a:r>
              <a:rPr lang="en-US" dirty="0"/>
              <a:t> </a:t>
            </a:r>
          </a:p>
          <a:p>
            <a:endParaRPr lang="en-US" dirty="0"/>
          </a:p>
        </p:txBody>
      </p:sp>
      <p:sp>
        <p:nvSpPr>
          <p:cNvPr id="5" name="Text Placeholder 4">
            <a:extLst>
              <a:ext uri="{FF2B5EF4-FFF2-40B4-BE49-F238E27FC236}">
                <a16:creationId xmlns:a16="http://schemas.microsoft.com/office/drawing/2014/main" id="{0A01AD0F-FB92-25F8-B708-FBE764AEE422}"/>
              </a:ext>
            </a:extLst>
          </p:cNvPr>
          <p:cNvSpPr>
            <a:spLocks noGrp="1"/>
          </p:cNvSpPr>
          <p:nvPr>
            <p:ph type="body" sz="quarter" idx="20"/>
          </p:nvPr>
        </p:nvSpPr>
        <p:spPr>
          <a:xfrm>
            <a:off x="858315" y="1499284"/>
            <a:ext cx="3035881" cy="2230407"/>
          </a:xfrm>
        </p:spPr>
        <p:txBody>
          <a:bodyPr>
            <a:normAutofit fontScale="92500" lnSpcReduction="20000"/>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High Precision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They capture millions of accurate data points, crucial for applications like surgical planning, diagnostics, or construction modeling.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ext Placeholder 5">
            <a:extLst>
              <a:ext uri="{FF2B5EF4-FFF2-40B4-BE49-F238E27FC236}">
                <a16:creationId xmlns:a16="http://schemas.microsoft.com/office/drawing/2014/main" id="{408212C1-5F6F-34DF-3E56-B9B2A6FABE2F}"/>
              </a:ext>
            </a:extLst>
          </p:cNvPr>
          <p:cNvSpPr>
            <a:spLocks noGrp="1"/>
          </p:cNvSpPr>
          <p:nvPr>
            <p:ph type="body" sz="quarter" idx="21"/>
          </p:nvPr>
        </p:nvSpPr>
        <p:spPr>
          <a:xfrm>
            <a:off x="4489423" y="1499283"/>
            <a:ext cx="3279831" cy="2230407"/>
          </a:xfrm>
        </p:spPr>
        <p:txBody>
          <a:bodyPr>
            <a:normAutofit fontScale="92500" lnSpcReduction="20000"/>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Efficiency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Automate complex tasks like site surveys or 3D modeling, saving time and improving productivity in industries like construction and design.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7" name="Text Placeholder 6">
            <a:extLst>
              <a:ext uri="{FF2B5EF4-FFF2-40B4-BE49-F238E27FC236}">
                <a16:creationId xmlns:a16="http://schemas.microsoft.com/office/drawing/2014/main" id="{EB06CAB3-2337-E486-C4D4-5E967551C9E9}"/>
              </a:ext>
            </a:extLst>
          </p:cNvPr>
          <p:cNvSpPr>
            <a:spLocks noGrp="1"/>
          </p:cNvSpPr>
          <p:nvPr>
            <p:ph type="body" sz="quarter" idx="23"/>
          </p:nvPr>
        </p:nvSpPr>
        <p:spPr>
          <a:xfrm>
            <a:off x="8364481" y="1525729"/>
            <a:ext cx="3279832" cy="2272924"/>
          </a:xfrm>
        </p:spPr>
        <p:txBody>
          <a:bodyPr>
            <a:normAutofit fontScale="25000" lnSpcReduction="20000"/>
          </a:bodyPr>
          <a:lstStyle/>
          <a:p>
            <a:pPr algn="l"/>
            <a:r>
              <a:rPr lang="en-US" sz="6400" b="1" dirty="0">
                <a:effectLst/>
                <a:latin typeface="Times New Roman" panose="02020603050405020304" pitchFamily="18" charset="0"/>
                <a:ea typeface="Times New Roman" panose="02020603050405020304" pitchFamily="18" charset="0"/>
                <a:cs typeface="Times New Roman" panose="02020603050405020304" pitchFamily="18" charset="0"/>
              </a:rPr>
              <a:t>Versatility</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 Used across healthcare, automotive, and entertainment industries for applications like robotic surgeries, autonomous navigation, and immersive virtual environments.</a:t>
            </a:r>
            <a:endParaRPr lang="en-US" sz="6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13" name="Slide Number Placeholder 12">
            <a:extLst>
              <a:ext uri="{FF2B5EF4-FFF2-40B4-BE49-F238E27FC236}">
                <a16:creationId xmlns:a16="http://schemas.microsoft.com/office/drawing/2014/main" id="{828FA0EB-34C0-7E22-D125-E9B261C4D386}"/>
              </a:ext>
            </a:extLst>
          </p:cNvPr>
          <p:cNvSpPr>
            <a:spLocks noGrp="1"/>
          </p:cNvSpPr>
          <p:nvPr>
            <p:ph type="sldNum" sz="quarter" idx="12"/>
          </p:nvPr>
        </p:nvSpPr>
        <p:spPr>
          <a:xfrm>
            <a:off x="8610600" y="6356350"/>
            <a:ext cx="2743200" cy="365125"/>
          </a:xfrm>
        </p:spPr>
        <p:txBody>
          <a:bodyPr/>
          <a:lstStyle/>
          <a:p>
            <a:r>
              <a:rPr lang="en-US" dirty="0"/>
              <a:t> </a:t>
            </a:r>
          </a:p>
          <a:p>
            <a:endParaRPr lang="en-US" dirty="0"/>
          </a:p>
        </p:txBody>
      </p:sp>
    </p:spTree>
    <p:extLst>
      <p:ext uri="{BB962C8B-B14F-4D97-AF65-F5344CB8AC3E}">
        <p14:creationId xmlns:p14="http://schemas.microsoft.com/office/powerpoint/2010/main" val="859559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D0370D4-F190-42D8-9B6E-CD2F019E9759}"/>
              </a:ext>
            </a:extLst>
          </p:cNvPr>
          <p:cNvSpPr>
            <a:spLocks noGrp="1"/>
          </p:cNvSpPr>
          <p:nvPr>
            <p:ph sz="quarter" idx="39"/>
          </p:nvPr>
        </p:nvSpPr>
        <p:spPr>
          <a:xfrm>
            <a:off x="6279569" y="2121126"/>
            <a:ext cx="5268266" cy="4232276"/>
          </a:xfrm>
        </p:spPr>
        <p:txBody>
          <a:bodyPr/>
          <a:lstStyle/>
          <a:p>
            <a:pPr marL="342900" marR="0" lvl="0" indent="-342900">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Real-Time Updates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Cloud-based point cloud platforms enable real-time sharing of updates, ensuring all stakeholders are aligned with the latest project developments.</a:t>
            </a:r>
          </a:p>
          <a:p>
            <a:pPr marL="0" marR="0" lvl="0" indent="0">
              <a:buNone/>
              <a:tabLst>
                <a:tab pos="457200" algn="l"/>
              </a:tabLs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Enhanced Communication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Visual, data-rich 3D models improve communication, reducing misunderstandings and enabling informed decision-making among teams.</a:t>
            </a:r>
          </a:p>
          <a:p>
            <a:endParaRPr lang="en-US"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9"/>
          </p:nvPr>
        </p:nvSpPr>
        <p:spPr/>
        <p:txBody>
          <a:bodyPr/>
          <a:lstStyle/>
          <a:p>
            <a:r>
              <a:rPr lang="en-US" dirty="0"/>
              <a:t> </a:t>
            </a:r>
          </a:p>
          <a:p>
            <a:endParaRPr lang="en-US" dirty="0"/>
          </a:p>
        </p:txBody>
      </p:sp>
      <p:sp>
        <p:nvSpPr>
          <p:cNvPr id="11" name="Date Placeholder 10">
            <a:extLst>
              <a:ext uri="{FF2B5EF4-FFF2-40B4-BE49-F238E27FC236}">
                <a16:creationId xmlns:a16="http://schemas.microsoft.com/office/drawing/2014/main" id="{7032CAE6-162A-406E-ADF7-B962187DD4EB}"/>
              </a:ext>
            </a:extLst>
          </p:cNvPr>
          <p:cNvSpPr>
            <a:spLocks noGrp="1"/>
          </p:cNvSpPr>
          <p:nvPr>
            <p:ph type="dt" sz="half" idx="10"/>
          </p:nvPr>
        </p:nvSpPr>
        <p:spPr/>
        <p:txBody>
          <a:bodyPr/>
          <a:lstStyle/>
          <a:p>
            <a:r>
              <a:rPr lang="en-US" dirty="0"/>
              <a:t> </a:t>
            </a:r>
          </a:p>
          <a:p>
            <a:endParaRPr lang="en-US" dirty="0"/>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p:txBody>
          <a:bodyPr/>
          <a:lstStyle/>
          <a:p>
            <a:r>
              <a:rPr lang="en-US" dirty="0"/>
              <a:t> </a:t>
            </a:r>
          </a:p>
          <a:p>
            <a:endParaRPr lang="en-US" dirty="0"/>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p:txBody>
          <a:bodyPr/>
          <a:lstStyle/>
          <a:p>
            <a:r>
              <a:rPr lang="en-US" dirty="0"/>
              <a:t> </a:t>
            </a:r>
          </a:p>
          <a:p>
            <a:endParaRPr lang="en-US" dirty="0"/>
          </a:p>
        </p:txBody>
      </p:sp>
      <p:sp>
        <p:nvSpPr>
          <p:cNvPr id="3" name="Text Placeholder 2">
            <a:extLst>
              <a:ext uri="{FF2B5EF4-FFF2-40B4-BE49-F238E27FC236}">
                <a16:creationId xmlns:a16="http://schemas.microsoft.com/office/drawing/2014/main" id="{90BE499C-3823-E499-C12A-1F62C37A6E49}"/>
              </a:ext>
            </a:extLst>
          </p:cNvPr>
          <p:cNvSpPr>
            <a:spLocks noGrp="1"/>
          </p:cNvSpPr>
          <p:nvPr>
            <p:ph type="body" sz="quarter" idx="36"/>
          </p:nvPr>
        </p:nvSpPr>
        <p:spPr/>
        <p:txBody>
          <a:bodyPr>
            <a:normAutofit/>
          </a:bodyPr>
          <a:lstStyle/>
          <a:p>
            <a:pPr algn="l"/>
            <a:r>
              <a:rPr lang="en-US" sz="1600" dirty="0"/>
              <a:t> </a:t>
            </a:r>
          </a:p>
          <a:p>
            <a:pPr algn="l"/>
            <a:endParaRPr lang="en-US" sz="1600" dirty="0"/>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37"/>
          </p:nvPr>
        </p:nvSpPr>
        <p:spPr/>
        <p:txBody>
          <a:bodyPr/>
          <a:lstStyle/>
          <a:p>
            <a:r>
              <a:rPr lang="en-US" dirty="0"/>
              <a:t> </a:t>
            </a:r>
          </a:p>
          <a:p>
            <a:endParaRPr lang="en-US" dirty="0"/>
          </a:p>
        </p:txBody>
      </p:sp>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p:txBody>
          <a:bodyPr/>
          <a:lstStyle/>
          <a:p>
            <a:r>
              <a:rPr lang="en-US" sz="3200" dirty="0">
                <a:solidFill>
                  <a:schemeClr val="accent6">
                    <a:lumMod val="75000"/>
                  </a:schemeClr>
                </a:solidFill>
                <a:effectLst/>
                <a:latin typeface="Times New Roman" panose="02020603050405020304" pitchFamily="18" charset="0"/>
                <a:ea typeface="Times New Roman" panose="02020603050405020304" pitchFamily="18" charset="0"/>
              </a:rPr>
              <a:t>Improved Collaboration</a:t>
            </a:r>
            <a:endParaRPr lang="en-US" sz="3200" dirty="0">
              <a:solidFill>
                <a:schemeClr val="accent6">
                  <a:lumMod val="75000"/>
                </a:schemeClr>
              </a:solidFill>
            </a:endParaRPr>
          </a:p>
        </p:txBody>
      </p:sp>
      <p:sp>
        <p:nvSpPr>
          <p:cNvPr id="7" name="Text Placeholder 6">
            <a:extLst>
              <a:ext uri="{FF2B5EF4-FFF2-40B4-BE49-F238E27FC236}">
                <a16:creationId xmlns:a16="http://schemas.microsoft.com/office/drawing/2014/main" id="{96A87E01-FC7F-44D2-A33A-093F69E616A1}"/>
              </a:ext>
            </a:extLst>
          </p:cNvPr>
          <p:cNvSpPr>
            <a:spLocks noGrp="1"/>
          </p:cNvSpPr>
          <p:nvPr>
            <p:ph sz="quarter" idx="38"/>
          </p:nvPr>
        </p:nvSpPr>
        <p:spPr>
          <a:xfrm>
            <a:off x="288373" y="2086630"/>
            <a:ext cx="4992567" cy="4153914"/>
          </a:xfrm>
        </p:spPr>
        <p:txBody>
          <a:bodyPr>
            <a:noAutofit/>
          </a:bodyPr>
          <a:lstStyle/>
          <a:p>
            <a:r>
              <a:rPr lang="en-US" sz="1800" b="1" dirty="0">
                <a:effectLst/>
                <a:latin typeface="Times New Roman" panose="02020603050405020304" pitchFamily="18" charset="0"/>
                <a:ea typeface="Times New Roman" panose="02020603050405020304" pitchFamily="18" charset="0"/>
              </a:rPr>
              <a:t>Shared 3D Models</a:t>
            </a:r>
            <a:r>
              <a:rPr lang="en-US" sz="1800" dirty="0">
                <a:effectLst/>
                <a:latin typeface="Times New Roman" panose="02020603050405020304" pitchFamily="18" charset="0"/>
                <a:ea typeface="Times New Roman" panose="02020603050405020304" pitchFamily="18" charset="0"/>
              </a:rPr>
              <a:t>: Point clouds provide detailed, sharable 3D models, allowing teams to work on the same data remotely. This improves understanding and coordination across disciplines like architecture, construction, and healthcare.</a:t>
            </a:r>
          </a:p>
          <a:p>
            <a:pPr algn="l"/>
            <a:endParaRPr lang="en-US" sz="1800" b="1" dirty="0">
              <a:effectLst/>
              <a:latin typeface="Times New Roman" panose="02020603050405020304" pitchFamily="18" charset="0"/>
              <a:ea typeface="Times New Roman" panose="02020603050405020304" pitchFamily="18" charset="0"/>
            </a:endParaRPr>
          </a:p>
          <a:p>
            <a:pPr algn="l"/>
            <a:endParaRPr lang="en-US" sz="1800" b="1" dirty="0">
              <a:latin typeface="Times New Roman" panose="02020603050405020304" pitchFamily="18" charset="0"/>
              <a:ea typeface="Times New Roman" panose="02020603050405020304" pitchFamily="18" charset="0"/>
            </a:endParaRPr>
          </a:p>
          <a:p>
            <a:pPr algn="l"/>
            <a:endParaRPr lang="en-US" sz="1800" b="1" dirty="0">
              <a:effectLst/>
              <a:latin typeface="Times New Roman" panose="02020603050405020304" pitchFamily="18" charset="0"/>
              <a:ea typeface="Times New Roman" panose="02020603050405020304" pitchFamily="18" charset="0"/>
            </a:endParaRPr>
          </a:p>
          <a:p>
            <a:pPr algn="l"/>
            <a:r>
              <a:rPr lang="en-US" sz="1800" b="1" dirty="0">
                <a:effectLst/>
                <a:latin typeface="Times New Roman" panose="02020603050405020304" pitchFamily="18" charset="0"/>
                <a:ea typeface="Times New Roman" panose="02020603050405020304" pitchFamily="18" charset="0"/>
              </a:rPr>
              <a:t>Cross-Disciplinary Integration</a:t>
            </a:r>
            <a:r>
              <a:rPr lang="en-US" sz="1800" dirty="0">
                <a:effectLst/>
                <a:latin typeface="Times New Roman" panose="02020603050405020304" pitchFamily="18" charset="0"/>
                <a:ea typeface="Times New Roman" panose="02020603050405020304" pitchFamily="18" charset="0"/>
              </a:rPr>
              <a:t>: Point cloud data integrates seamlessly with GIS, CAD, and BIM systems, enabling collaboration between designers, engineers, and planners on a single platform.</a:t>
            </a:r>
          </a:p>
          <a:p>
            <a:pPr algn="l"/>
            <a:endParaRPr lang="en-US" sz="1800" dirty="0"/>
          </a:p>
        </p:txBody>
      </p:sp>
      <p:sp>
        <p:nvSpPr>
          <p:cNvPr id="30" name="Text Placeholder 29">
            <a:extLst>
              <a:ext uri="{FF2B5EF4-FFF2-40B4-BE49-F238E27FC236}">
                <a16:creationId xmlns:a16="http://schemas.microsoft.com/office/drawing/2014/main" id="{B8810D80-65C4-1508-FF26-A7ABCCB90D81}"/>
              </a:ext>
            </a:extLst>
          </p:cNvPr>
          <p:cNvSpPr>
            <a:spLocks noGrp="1"/>
          </p:cNvSpPr>
          <p:nvPr>
            <p:ph type="body" sz="quarter" idx="4294967295"/>
          </p:nvPr>
        </p:nvSpPr>
        <p:spPr>
          <a:xfrm>
            <a:off x="6777872" y="3105045"/>
            <a:ext cx="1611313" cy="1928812"/>
          </a:xfrm>
        </p:spPr>
        <p:txBody>
          <a:bodyPr>
            <a:normAutofit/>
          </a:bodyPr>
          <a:lstStyle/>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3094425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678258" y="351821"/>
            <a:ext cx="7288284" cy="469490"/>
          </a:xfrm>
        </p:spPr>
        <p:txBody>
          <a:bodyPr>
            <a:normAutofit/>
          </a:bodyPr>
          <a:lstStyle/>
          <a:p>
            <a:r>
              <a:rPr lang="en-US" sz="1800" dirty="0">
                <a:effectLst/>
                <a:latin typeface="Times New Roman" panose="02020603050405020304" pitchFamily="18" charset="0"/>
                <a:ea typeface="Times New Roman" panose="02020603050405020304" pitchFamily="18" charset="0"/>
              </a:rPr>
              <a:t>Real-Time Data Visualization</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a:t> </a:t>
            </a:r>
          </a:p>
          <a:p>
            <a:endParaRPr lang="en-US" dirty="0"/>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n-US" dirty="0"/>
              <a:t> </a:t>
            </a:r>
          </a:p>
          <a:p>
            <a:endParaRPr lang="en-US" dirty="0"/>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n-US" dirty="0"/>
              <a:t> </a:t>
            </a:r>
          </a:p>
          <a:p>
            <a:endParaRPr lang="en-US"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3594874" y="1044438"/>
            <a:ext cx="4037815" cy="1739538"/>
          </a:xfrm>
        </p:spPr>
        <p:txBody>
          <a:bodyPr>
            <a:norm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Instant Analysis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Real-time visualization allows immediate inspection and analysis of point cloud data, helping identify issues or opportunities without delay.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7646163" y="2030162"/>
            <a:ext cx="4674124" cy="1739538"/>
          </a:xfrm>
        </p:spPr>
        <p:txBody>
          <a:bodyPr>
            <a:norm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Interactive Exploration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Users can navigate and interact with 3D models in real-time, making it easier to understand complex environments or structures.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US" dirty="0"/>
              <a:t> </a:t>
            </a:r>
          </a:p>
          <a:p>
            <a:endParaRPr lang="en-US" dirty="0"/>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a:lstStyle/>
          <a:p>
            <a:r>
              <a:rPr lang="en-US" dirty="0"/>
              <a:t> </a:t>
            </a:r>
          </a:p>
          <a:p>
            <a:endParaRPr lang="en-US" dirty="0"/>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a:lstStyle/>
          <a:p>
            <a:r>
              <a:rPr lang="en-US" dirty="0"/>
              <a:t> </a:t>
            </a:r>
          </a:p>
          <a:p>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3779668" y="3650226"/>
            <a:ext cx="5151644" cy="1667489"/>
          </a:xfrm>
        </p:spPr>
        <p:txBody>
          <a:bodyPr>
            <a:no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Collaborative Decision-Making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Teams can view and discuss updated data instantly, improving communication and decision-making across various industries, like construction or healthcare.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7398150" y="5126002"/>
            <a:ext cx="4674124" cy="1463249"/>
          </a:xfrm>
        </p:spPr>
        <p:txBody>
          <a:bodyPr>
            <a:no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Enhanced Accuracy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Real-time data helps spot errors or inconsistencies quickly, ensuring more accurate results and minimizing the risk of costly mistakes in projects.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 </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 </a:t>
            </a:r>
          </a:p>
          <a:p>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r>
              <a:rPr lang="en-US" dirty="0"/>
              <a:t> </a:t>
            </a:r>
          </a:p>
          <a:p>
            <a:endParaRPr lang="en-US" dirty="0"/>
          </a:p>
        </p:txBody>
      </p:sp>
    </p:spTree>
    <p:extLst>
      <p:ext uri="{BB962C8B-B14F-4D97-AF65-F5344CB8AC3E}">
        <p14:creationId xmlns:p14="http://schemas.microsoft.com/office/powerpoint/2010/main" val="611775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0" y="1075360"/>
            <a:ext cx="6007099" cy="4784742"/>
          </a:xfrm>
        </p:spPr>
        <p:txBody>
          <a:bodyPr/>
          <a:lstStyle/>
          <a:p>
            <a:r>
              <a:rPr lang="en-US" dirty="0"/>
              <a:t>Point cloud</a:t>
            </a:r>
            <a:r>
              <a:rPr lang="en-US" noProof="0" dirty="0"/>
              <a:t> Model</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normAutofit fontScale="40000" lnSpcReduction="20000"/>
          </a:bodyPr>
          <a:lstStyle/>
          <a:p>
            <a:r>
              <a:rPr lang="en-ZA" dirty="0"/>
              <a:t> </a:t>
            </a:r>
          </a:p>
          <a:p>
            <a:r>
              <a:rPr lang="en-ZA" dirty="0"/>
              <a:t>​</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6" y="2368507"/>
            <a:ext cx="4771030" cy="2995346"/>
          </a:xfrm>
        </p:spPr>
        <p:txBody>
          <a:bodyPr>
            <a:normAutofit/>
          </a:bodyPr>
          <a:lstStyle/>
          <a:p>
            <a:pPr marL="285750" indent="-285750">
              <a:buFont typeface="Arial" panose="020B0604020202020204" pitchFamily="34" charset="0"/>
              <a:buChar char="•"/>
            </a:pPr>
            <a:r>
              <a:rPr lang="en-US" sz="1800" b="1" dirty="0" err="1"/>
              <a:t>PointCNN</a:t>
            </a:r>
            <a:endParaRPr lang="en-US" sz="1800" b="1" dirty="0"/>
          </a:p>
          <a:p>
            <a:pPr marL="285750" indent="-285750">
              <a:buFont typeface="Arial" panose="020B0604020202020204" pitchFamily="34" charset="0"/>
              <a:buChar char="•"/>
            </a:pPr>
            <a:r>
              <a:rPr lang="en-US" sz="1800" b="1" dirty="0" err="1"/>
              <a:t>PointNet</a:t>
            </a:r>
            <a:endParaRPr lang="en-US" sz="1800" b="1" dirty="0"/>
          </a:p>
          <a:p>
            <a:pPr marL="285750" indent="-285750">
              <a:buFont typeface="Arial" panose="020B0604020202020204" pitchFamily="34" charset="0"/>
              <a:buChar char="•"/>
            </a:pPr>
            <a:r>
              <a:rPr lang="en-US" sz="1800" b="1" dirty="0" err="1"/>
              <a:t>PointNet</a:t>
            </a:r>
            <a:r>
              <a:rPr lang="en-US" sz="1800" b="1" dirty="0"/>
              <a:t>++</a:t>
            </a:r>
          </a:p>
          <a:p>
            <a:pPr marL="285750" indent="-285750">
              <a:buFont typeface="Arial" panose="020B0604020202020204" pitchFamily="34" charset="0"/>
              <a:buChar char="•"/>
            </a:pPr>
            <a:r>
              <a:rPr lang="en-US" sz="1800" b="1" dirty="0" err="1"/>
              <a:t>KCNet</a:t>
            </a:r>
            <a:endParaRPr lang="en-US" sz="1800" b="1" dirty="0"/>
          </a:p>
          <a:p>
            <a:pPr marL="285750" indent="-285750">
              <a:buFont typeface="Arial" panose="020B0604020202020204" pitchFamily="34" charset="0"/>
              <a:buChar char="•"/>
            </a:pPr>
            <a:r>
              <a:rPr lang="en-US" sz="1800" b="1" dirty="0"/>
              <a:t>SO-Net</a:t>
            </a:r>
          </a:p>
          <a:p>
            <a:pPr marL="285750" indent="-285750">
              <a:buFont typeface="Arial" panose="020B0604020202020204" pitchFamily="34" charset="0"/>
              <a:buChar char="•"/>
            </a:pPr>
            <a:r>
              <a:rPr lang="en-US" sz="1800" b="1" dirty="0" err="1"/>
              <a:t>DeepSets</a:t>
            </a:r>
            <a:endParaRPr lang="en-US" sz="1800" b="1" dirty="0"/>
          </a:p>
          <a:p>
            <a:pPr marL="285750" indent="-285750">
              <a:buFont typeface="Arial" panose="020B0604020202020204" pitchFamily="34" charset="0"/>
              <a:buChar char="•"/>
            </a:pPr>
            <a:r>
              <a:rPr lang="en-US" sz="1800" b="1" dirty="0"/>
              <a:t>DGCNN</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44629"/>
            <a:ext cx="4771030" cy="365125"/>
          </a:xfrm>
        </p:spPr>
        <p:txBody>
          <a:bodyPr/>
          <a:lstStyle/>
          <a:p>
            <a:r>
              <a:rPr lang="en-US" dirty="0"/>
              <a:t> </a:t>
            </a:r>
          </a:p>
          <a:p>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4771030" cy="801073"/>
          </a:xfrm>
        </p:spPr>
        <p:txBody>
          <a:bodyPr/>
          <a:lstStyle/>
          <a:p>
            <a:r>
              <a:rPr lang="en-US" dirty="0"/>
              <a:t> </a:t>
            </a:r>
          </a:p>
          <a:p>
            <a:endParaRPr lang="en-US" dirty="0"/>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739239"/>
            <a:ext cx="4771030" cy="365125"/>
          </a:xfrm>
        </p:spPr>
        <p:txBody>
          <a:bodyPr/>
          <a:lstStyle/>
          <a:p>
            <a:r>
              <a:rPr lang="en-US" dirty="0"/>
              <a:t> </a:t>
            </a:r>
          </a:p>
          <a:p>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7" y="4975773"/>
            <a:ext cx="4771030" cy="546815"/>
          </a:xfrm>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 </a:t>
            </a:r>
          </a:p>
          <a:p>
            <a:endParaRPr lang="en-US" dirty="0"/>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 </a:t>
            </a:r>
          </a:p>
          <a:p>
            <a:endParaRPr lang="en-US" dirty="0"/>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r>
              <a:rPr lang="en-US" dirty="0"/>
              <a:t> </a:t>
            </a:r>
          </a:p>
          <a:p>
            <a:endParaRPr lang="en-US" dirty="0"/>
          </a:p>
        </p:txBody>
      </p:sp>
    </p:spTree>
    <p:extLst>
      <p:ext uri="{BB962C8B-B14F-4D97-AF65-F5344CB8AC3E}">
        <p14:creationId xmlns:p14="http://schemas.microsoft.com/office/powerpoint/2010/main" val="367869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357266" y="350397"/>
            <a:ext cx="8144194"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2800" dirty="0">
                <a:effectLst/>
                <a:latin typeface="Times New Roman" panose="02020603050405020304" pitchFamily="18" charset="0"/>
                <a:ea typeface="Times New Roman" panose="02020603050405020304" pitchFamily="18" charset="0"/>
              </a:rPr>
              <a:t>Enhanced Accuracy and Detail</a:t>
            </a:r>
            <a:endParaRPr lang="en-US" noProof="0" dirty="0"/>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a:lstStyle/>
          <a:p>
            <a:r>
              <a:rPr lang="en-US" dirty="0"/>
              <a:t> </a:t>
            </a:r>
          </a:p>
          <a:p>
            <a:endParaRPr lang="en-US" dirty="0"/>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344706" y="1454887"/>
            <a:ext cx="3501430" cy="868679"/>
          </a:xfrm>
        </p:spPr>
        <p:txBody>
          <a:bodyPr>
            <a:normAutofit/>
          </a:bodyPr>
          <a:lstStyle/>
          <a:p>
            <a:r>
              <a:rPr lang="en-US" dirty="0"/>
              <a:t>Point Cloud </a:t>
            </a:r>
            <a:r>
              <a:rPr lang="en-US" dirty="0" err="1"/>
              <a:t>Upsampling</a:t>
            </a:r>
            <a:r>
              <a:rPr lang="en-US" dirty="0"/>
              <a:t> and Denoising:</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4123054" y="1454887"/>
            <a:ext cx="3662150" cy="910956"/>
          </a:xfrm>
        </p:spPr>
        <p:txBody>
          <a:bodyPr/>
          <a:lstStyle/>
          <a:p>
            <a:r>
              <a:rPr lang="en-US" dirty="0"/>
              <a:t> Point Cloud Registration and Alignment:</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153400" y="1433085"/>
            <a:ext cx="3422080" cy="932758"/>
          </a:xfrm>
        </p:spPr>
        <p:txBody>
          <a:bodyPr>
            <a:normAutofit/>
          </a:bodyPr>
          <a:lstStyle/>
          <a:p>
            <a:r>
              <a:rPr lang="en-US" dirty="0"/>
              <a:t>Point Cloud Feature Extraction and Description:</a:t>
            </a:r>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344706" y="2461361"/>
            <a:ext cx="3361305" cy="4260114"/>
          </a:xfrm>
        </p:spPr>
        <p:txBody>
          <a:bodyPr>
            <a:normAutofit/>
          </a:bodyPr>
          <a:lstStyle/>
          <a:p>
            <a:pPr algn="l"/>
            <a:r>
              <a:rPr lang="en-US" sz="1600" dirty="0">
                <a:latin typeface="Times New Roman" panose="02020603050405020304" pitchFamily="18" charset="0"/>
                <a:cs typeface="Times New Roman" panose="02020603050405020304" pitchFamily="18" charset="0"/>
              </a:rPr>
              <a:t>Paper: "Poisson Surface Reconstruction"</a:t>
            </a:r>
          </a:p>
          <a:p>
            <a:pPr algn="l"/>
            <a:r>
              <a:rPr lang="en-US" sz="1600" dirty="0">
                <a:latin typeface="Times New Roman" panose="02020603050405020304" pitchFamily="18" charset="0"/>
                <a:cs typeface="Times New Roman" panose="02020603050405020304" pitchFamily="18" charset="0"/>
              </a:rPr>
              <a:t>Key Idea: Employs Poisson disk sampling to generate dense point clouds from sparse input data. This method effectively fills in missing details and reduces noise.</a:t>
            </a:r>
          </a:p>
          <a:p>
            <a:pPr algn="l"/>
            <a:r>
              <a:rPr lang="en-US" sz="1600" dirty="0">
                <a:latin typeface="Times New Roman" panose="02020603050405020304" pitchFamily="18" charset="0"/>
                <a:cs typeface="Times New Roman" panose="02020603050405020304" pitchFamily="18" charset="0"/>
              </a:rPr>
              <a:t>Contribution: Provides a robust and efficient technique for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point clouds, especially useful for 3D reconstruction tasks.</a:t>
            </a:r>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038600" y="2459662"/>
            <a:ext cx="3662149" cy="3657600"/>
          </a:xfrm>
        </p:spPr>
        <p:txBody>
          <a:bodyPr>
            <a:noAutofit/>
          </a:bodyPr>
          <a:lstStyle/>
          <a:p>
            <a:pPr algn="l"/>
            <a:r>
              <a:rPr lang="en-US" sz="1800" dirty="0">
                <a:latin typeface="Times New Roman" panose="02020603050405020304" pitchFamily="18" charset="0"/>
                <a:cs typeface="Times New Roman" panose="02020603050405020304" pitchFamily="18" charset="0"/>
              </a:rPr>
              <a:t>Paper: "Iterative Closest Point (ICP) Algorithm"</a:t>
            </a:r>
          </a:p>
          <a:p>
            <a:pPr algn="l"/>
            <a:r>
              <a:rPr lang="en-US" sz="1800" dirty="0">
                <a:latin typeface="Times New Roman" panose="02020603050405020304" pitchFamily="18" charset="0"/>
                <a:cs typeface="Times New Roman" panose="02020603050405020304" pitchFamily="18" charset="0"/>
              </a:rPr>
              <a:t>Key Idea: A classic algorithm for aligning two point clouds by iteratively minimizing the distance between corresponding points.</a:t>
            </a:r>
          </a:p>
          <a:p>
            <a:pPr algn="l"/>
            <a:r>
              <a:rPr lang="en-US" sz="1800" dirty="0">
                <a:latin typeface="Times New Roman" panose="02020603050405020304" pitchFamily="18" charset="0"/>
                <a:cs typeface="Times New Roman" panose="02020603050405020304" pitchFamily="18" charset="0"/>
              </a:rPr>
              <a:t>Contribution: A fundamental tool in many point cloud processing pipelines, particularly for 3D object recognition and scene understanding.</a:t>
            </a:r>
          </a:p>
          <a:p>
            <a:pPr algn="l"/>
            <a:endParaRPr lang="en-US" sz="1800" dirty="0">
              <a:latin typeface="Times New Roman" panose="02020603050405020304" pitchFamily="18" charset="0"/>
              <a:cs typeface="Times New Roman" panose="02020603050405020304" pitchFamily="18" charset="0"/>
            </a:endParaRPr>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8153399" y="2525439"/>
            <a:ext cx="3422079" cy="2446401"/>
          </a:xfrm>
        </p:spPr>
        <p:txBody>
          <a:bodyPr>
            <a:noAutofit/>
          </a:bodyPr>
          <a:lstStyle/>
          <a:p>
            <a:pPr algn="l"/>
            <a:r>
              <a:rPr lang="en-US" sz="1600" dirty="0">
                <a:latin typeface="Times New Roman" panose="02020603050405020304" pitchFamily="18" charset="0"/>
                <a:cs typeface="Times New Roman" panose="02020603050405020304" pitchFamily="18" charset="0"/>
              </a:rPr>
              <a:t>Paper: "Point Feature Histograms (PFH)"</a:t>
            </a:r>
          </a:p>
          <a:p>
            <a:pPr algn="l"/>
            <a:r>
              <a:rPr lang="en-US" sz="1600" dirty="0">
                <a:latin typeface="Times New Roman" panose="02020603050405020304" pitchFamily="18" charset="0"/>
                <a:cs typeface="Times New Roman" panose="02020603050405020304" pitchFamily="18" charset="0"/>
              </a:rPr>
              <a:t>Key Idea: Calculates feature histograms based on local point neighborhood information, capturing geometric properties like shape and orientation.</a:t>
            </a:r>
          </a:p>
          <a:p>
            <a:pPr algn="l"/>
            <a:r>
              <a:rPr lang="en-US" sz="1600" dirty="0">
                <a:latin typeface="Times New Roman" panose="02020603050405020304" pitchFamily="18" charset="0"/>
                <a:cs typeface="Times New Roman" panose="02020603050405020304" pitchFamily="18" charset="0"/>
              </a:rPr>
              <a:t>Contribution: Provides robust and discriminative features for point cloud classification and segmentation tasks.</a:t>
            </a:r>
          </a:p>
        </p:txBody>
      </p:sp>
      <p:sp>
        <p:nvSpPr>
          <p:cNvPr id="36" name="Date Placeholder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a:lstStyle/>
          <a:p>
            <a:r>
              <a:rPr lang="en-US" dirty="0"/>
              <a:t> </a:t>
            </a:r>
          </a:p>
          <a:p>
            <a:endParaRPr lang="en-US" dirty="0"/>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dirty="0"/>
              <a:t> </a:t>
            </a:r>
          </a:p>
          <a:p>
            <a:endParaRPr lang="en-US" dirty="0"/>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r>
              <a:rPr lang="en-US" dirty="0"/>
              <a:t> </a:t>
            </a:r>
          </a:p>
          <a:p>
            <a:endParaRPr lang="en-US" dirty="0"/>
          </a:p>
        </p:txBody>
      </p:sp>
    </p:spTree>
    <p:extLst>
      <p:ext uri="{BB962C8B-B14F-4D97-AF65-F5344CB8AC3E}">
        <p14:creationId xmlns:p14="http://schemas.microsoft.com/office/powerpoint/2010/main" val="3313535378"/>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353</TotalTime>
  <Words>1171</Words>
  <Application>Microsoft Office PowerPoint</Application>
  <PresentationFormat>Widescreen</PresentationFormat>
  <Paragraphs>165</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Bierstadt</vt:lpstr>
      <vt:lpstr>Calibri</vt:lpstr>
      <vt:lpstr>Courier New</vt:lpstr>
      <vt:lpstr>inherit</vt:lpstr>
      <vt:lpstr>Posterama</vt:lpstr>
      <vt:lpstr>Posterama Bold</vt:lpstr>
      <vt:lpstr>Segoe UI Historic</vt:lpstr>
      <vt:lpstr>Times New Roman</vt:lpstr>
      <vt:lpstr>Office Theme</vt:lpstr>
      <vt:lpstr>Point  Cloud Technology </vt:lpstr>
      <vt:lpstr>Group Members</vt:lpstr>
      <vt:lpstr>Introduction </vt:lpstr>
      <vt:lpstr>Applications in Industries</vt:lpstr>
      <vt:lpstr>Key Benefits of Point Cloud</vt:lpstr>
      <vt:lpstr>Improved Collaboration</vt:lpstr>
      <vt:lpstr>Real-Time Data Visualization</vt:lpstr>
      <vt:lpstr>Point cloud Model</vt:lpstr>
      <vt:lpstr>Enhanced Accuracy and Detail</vt:lpstr>
      <vt:lpstr>   Challenges and Solutions</vt:lpstr>
      <vt:lpstr>Limitations</vt:lpstr>
      <vt:lpstr>Future Potential and Growth</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Cloud Technology</dc:title>
  <dc:creator>Mh Dihan</dc:creator>
  <cp:lastModifiedBy>tawhid islam</cp:lastModifiedBy>
  <cp:revision>20</cp:revision>
  <dcterms:created xsi:type="dcterms:W3CDTF">2024-11-23T15:17:37Z</dcterms:created>
  <dcterms:modified xsi:type="dcterms:W3CDTF">2024-11-25T15:15:24Z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